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7" r:id="rId9"/>
    <p:sldId id="283" r:id="rId10"/>
    <p:sldId id="268" r:id="rId11"/>
    <p:sldId id="277" r:id="rId12"/>
    <p:sldId id="275" r:id="rId13"/>
    <p:sldId id="278" r:id="rId14"/>
    <p:sldId id="271" r:id="rId15"/>
    <p:sldId id="270" r:id="rId16"/>
    <p:sldId id="269" r:id="rId17"/>
    <p:sldId id="279" r:id="rId18"/>
    <p:sldId id="281" r:id="rId19"/>
    <p:sldId id="273" r:id="rId20"/>
    <p:sldId id="280" r:id="rId21"/>
    <p:sldId id="274" r:id="rId22"/>
    <p:sldId id="284" r:id="rId23"/>
    <p:sldId id="285" r:id="rId24"/>
    <p:sldId id="287" r:id="rId25"/>
    <p:sldId id="292" r:id="rId26"/>
    <p:sldId id="293" r:id="rId27"/>
    <p:sldId id="294" r:id="rId28"/>
  </p:sldIdLst>
  <p:sldSz cx="9144000" cy="6858000" type="screen4x3"/>
  <p:notesSz cx="6858000" cy="9144000"/>
  <p:defaultTextStyle>
    <a:lvl1pPr marL="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1pPr>
    <a:lvl2pPr marL="4572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2pPr>
    <a:lvl3pPr marL="9144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3pPr>
    <a:lvl4pPr marL="13716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4pPr>
    <a:lvl5pPr marL="18288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8745" autoAdjust="0"/>
    <p:restoredTop sz="86408" autoAdjust="0"/>
  </p:normalViewPr>
  <p:slideViewPr>
    <p:cSldViewPr>
      <p:cViewPr varScale="1">
        <p:scale>
          <a:sx n="73" d="100"/>
          <a:sy n="73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62" name="Header Placeholder 104926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endParaRPr lang="en-US" altLang="en-US" sz="1200"/>
          </a:p>
        </p:txBody>
      </p:sp>
      <p:sp>
        <p:nvSpPr>
          <p:cNvPr id="1049263" name="Date Placeholder 104926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 algn="r"/>
            <a:fld id="{566ABCEB-ACFC-4714-9973-3DA970169C29}" type="datetime1">
              <a:rPr lang="en-US" altLang="en-US" sz="1200"/>
              <a:pPr lvl="0" algn="r"/>
              <a:t>7/4/2018</a:t>
            </a:fld>
            <a:endParaRPr lang="en-US" altLang="en-US" sz="1200"/>
          </a:p>
        </p:txBody>
      </p:sp>
      <p:sp>
        <p:nvSpPr>
          <p:cNvPr id="1049264" name="Slide Image Placeholder 10492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lIns="91440" tIns="45720" rIns="91440" bIns="45720" anchor="ctr"/>
          <a:lstStyle/>
          <a:p>
            <a:endParaRPr/>
          </a:p>
        </p:txBody>
      </p:sp>
      <p:sp>
        <p:nvSpPr>
          <p:cNvPr id="1049265" name="Notes Placeholder 104926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9266" name="Footer Placeholder 1049265"/>
          <p:cNvSpPr>
            <a:spLocks noGrp="1"/>
          </p:cNvSpPr>
          <p:nvPr>
            <p:ph type="ftr" sz="quarter" idx="4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/>
          <a:p>
            <a:pPr lvl="0"/>
            <a:endParaRPr lang="en-US" altLang="en-US" sz="1200"/>
          </a:p>
        </p:txBody>
      </p:sp>
      <p:sp>
        <p:nvSpPr>
          <p:cNvPr id="1049267" name="Slide Number Placeholder 1049266"/>
          <p:cNvSpPr>
            <a:spLocks noGrp="1"/>
          </p:cNvSpPr>
          <p:nvPr>
            <p:ph type="sldNum" sz="quarter" idx="5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/>
          <a:p>
            <a:pPr lvl="0" algn="r"/>
            <a:fld id="{566ABCEB-ACFC-4714-9973-3DA970169C29}" type="slidenum">
              <a:rPr lang="en-US" altLang="en-US" sz="1200"/>
              <a:pPr lvl="0" algn="r"/>
              <a:t>‹#›</a:t>
            </a:fld>
            <a:endParaRPr lang="en-US" altLang="en-US" sz="1200"/>
          </a:p>
        </p:txBody>
      </p:sp>
    </p:spTree>
  </p:cSld>
  <p:clrMap bg1="dk1" tx1="dk1" bg2="dk1" tx2="dk1" accent1="dk1" accent2="dk1" accent3="dk1" accent4="dk1" accent5="dk1" accent6="dk1" hlink="dk1" folHlink="dk1"/>
  <p:notesStyle>
    <a:lvl1pPr marL="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1pPr>
    <a:lvl2pPr marL="4572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2pPr>
    <a:lvl3pPr marL="9144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3pPr>
    <a:lvl4pPr marL="13716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4pPr>
    <a:lvl5pPr marL="18288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baseline="0">
        <a:solidFill>
          <a:schemeClr val="dk1"/>
        </a:solidFill>
        <a:latin typeface="Arial" pitchFamily="34" charset="0"/>
        <a:ea typeface="Arial" pitchFamily="34" charset="0"/>
        <a:sym typeface="Arial" pitchFamily="34" charset="0"/>
      </a:defRPr>
    </a:lvl5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Slide Image Placeholder 10486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665" name="Notes Placeholder 104866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Slide Image Placeholder 10487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748" name="Notes Placeholder 104874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4" name="Slide Image Placeholder 104892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25" name="Notes Placeholder 104892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6" name="Slide Image Placeholder 1048915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4537" cy="34163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17" name="Notes Placeholder 1048916"/>
          <p:cNvSpPr>
            <a:spLocks noGrp="1"/>
          </p:cNvSpPr>
          <p:nvPr>
            <p:ph type="body" idx="1"/>
          </p:nvPr>
        </p:nvSpPr>
        <p:spPr>
          <a:xfrm>
            <a:off x="914400" y="4325937"/>
            <a:ext cx="5029200" cy="4098925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8" name="Slide Image Placeholder 10489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29" name="Notes Placeholder 104892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1" name="Slide Image Placeholder 104884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842" name="Notes Placeholder 104884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7" name="Slide Image Placeholder 10488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838" name="Notes Placeholder 104883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Slide Image Placeholder 1048792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4537" cy="34163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794" name="Notes Placeholder 1048793"/>
          <p:cNvSpPr>
            <a:spLocks noGrp="1"/>
          </p:cNvSpPr>
          <p:nvPr>
            <p:ph type="body" idx="1"/>
          </p:nvPr>
        </p:nvSpPr>
        <p:spPr>
          <a:xfrm>
            <a:off x="914400" y="4325937"/>
            <a:ext cx="5029200" cy="4098925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2" name="Slide Image Placeholder 10489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33" name="Notes Placeholder 104893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0" name="Slide Image Placeholder 104893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41" name="Notes Placeholder 104894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5" name="Slide Image Placeholder 1048894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4537" cy="34163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896" name="Notes Placeholder 1048895"/>
          <p:cNvSpPr>
            <a:spLocks noGrp="1"/>
          </p:cNvSpPr>
          <p:nvPr>
            <p:ph type="body" idx="1"/>
          </p:nvPr>
        </p:nvSpPr>
        <p:spPr>
          <a:xfrm>
            <a:off x="914400" y="4325937"/>
            <a:ext cx="5029200" cy="4098925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Slide Image Placeholder 10486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673" name="Notes Placeholder 104867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6" name="Slide Image Placeholder 104893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37" name="Notes Placeholder 104893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9" name="Slide Image Placeholder 104889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00" name="Notes Placeholder 104889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7" name="Slide Image Placeholder 10489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88" name="Notes Placeholder 104898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1" name="Slide Image Placeholder 104899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92" name="Notes Placeholder 104899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9" name="Slide Image Placeholder 104899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9000" name="Notes Placeholder 104899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1" name="Slide Image Placeholder 10490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9052" name="Notes Placeholder 104905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5" name="Slide Image Placeholder 10490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9056" name="Notes Placeholder 104905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9" name="Slide Image Placeholder 10490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9060" name="Notes Placeholder 104905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Slide Image Placeholder 10486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681" name="Notes Placeholder 104868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Slide Image Placeholder 10486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693" name="Notes Placeholder 104869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Slide Image Placeholder 1048730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4537" cy="34163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732" name="Notes Placeholder 1048731"/>
          <p:cNvSpPr>
            <a:spLocks noGrp="1"/>
          </p:cNvSpPr>
          <p:nvPr>
            <p:ph type="body" idx="1"/>
          </p:nvPr>
        </p:nvSpPr>
        <p:spPr>
          <a:xfrm>
            <a:off x="914400" y="4325937"/>
            <a:ext cx="5029200" cy="4098925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Slide Image Placeholder 10487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736" name="Notes Placeholder 104873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Slide Image Placeholder 10487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740" name="Notes Placeholder 104873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Slide Image Placeholder 10487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744" name="Notes Placeholder 104874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6" name="Slide Image Placeholder 10489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967" name="Notes Placeholder 104896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lt1">
                <a:shade val="57647"/>
                <a:alpha val="100000"/>
              </a:schemeClr>
            </a:gs>
            <a:gs pos="100000">
              <a:schemeClr val="lt1">
                <a:alpha val="10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0"/>
            <a:ext cx="9144000" cy="6856412"/>
            <a:chOff x="0" y="0"/>
            <a:chExt cx="5760" cy="4319"/>
          </a:xfrm>
        </p:grpSpPr>
        <p:sp>
          <p:nvSpPr>
            <p:cNvPr id="1048619" name="Freeform 1048618"/>
            <p:cNvSpPr/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/>
              <a:rect l="0" t="0" r="0" b="0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3529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20" name="Freeform 1048619"/>
            <p:cNvSpPr/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/>
              <a:rect l="0" t="0" r="0" b="0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078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21" name="Freeform 1048620"/>
            <p:cNvSpPr/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/>
              <a:rect l="0" t="0" r="0" b="0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75686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22" name="Freeform 1048621"/>
            <p:cNvSpPr/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/>
              <a:rect l="0" t="0" r="0" b="0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</a:path>
              </a:pathLst>
            </a:custGeom>
            <a:gradFill rotWithShape="0">
              <a:gsLst>
                <a:gs pos="0">
                  <a:schemeClr val="dk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23" name="Freeform 1048622"/>
            <p:cNvSpPr/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/>
              <a:rect l="0" t="0" r="0" b="0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81961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24" name="Freeform 1048623"/>
            <p:cNvSpPr/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/>
              <a:rect l="0" t="0" r="0" b="0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625" name="Freeform 1048624"/>
            <p:cNvSpPr/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/>
              <a:rect l="0" t="0" r="0" b="0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626" name="Freeform 1048625"/>
            <p:cNvSpPr/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/>
              <a:rect l="0" t="0" r="0" b="0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72549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27" name="Freeform 1048626"/>
            <p:cNvSpPr/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/>
              <a:rect l="0" t="0" r="0" b="0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628" name="Freeform 1048627"/>
            <p:cNvSpPr/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/>
              <a:rect l="0" t="0" r="0" b="0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</a:path>
              </a:pathLst>
            </a:custGeom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lt1">
                    <a:tint val="96863"/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29" name="Freeform 1048628"/>
            <p:cNvSpPr/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/>
              <a:rect l="0" t="0" r="0" b="0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630" name="Freeform 1048629"/>
            <p:cNvSpPr/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/>
              <a:rect l="0" t="0" r="0" b="0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54510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31" name="Freeform 1048630"/>
            <p:cNvSpPr/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/>
              <a:rect l="0" t="0" r="0" b="0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</a:path>
              </a:pathLst>
            </a:custGeom>
            <a:gradFill rotWithShape="0">
              <a:gsLst>
                <a:gs pos="0">
                  <a:schemeClr val="dk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32" name="Freeform 1048631"/>
            <p:cNvSpPr/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/>
              <a:rect l="0" t="0" r="0" b="0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6667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33" name="Freeform 1048632"/>
            <p:cNvSpPr/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/>
              <a:rect l="0" t="0" r="0" b="0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980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34" name="Freeform 1048633"/>
            <p:cNvSpPr/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/>
              <a:rect l="0" t="0" r="0" b="0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</a:path>
              </a:pathLst>
            </a:custGeom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lt1">
                    <a:tint val="94118"/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35" name="Freeform 1048634"/>
            <p:cNvSpPr/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/>
              <a:rect l="0" t="0" r="0" b="0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636" name="Freeform 1048635"/>
            <p:cNvSpPr/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/>
              <a:rect l="0" t="0" r="0" b="0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46275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37" name="Freeform 1048636"/>
            <p:cNvSpPr/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/>
              <a:rect l="0" t="0" r="0" b="0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</a:path>
              </a:pathLst>
            </a:custGeom>
            <a:solidFill>
              <a:srgbClr val="FF9999"/>
            </a:solidFill>
            <a:ln>
              <a:noFill/>
            </a:ln>
          </p:spPr>
        </p:sp>
        <p:sp>
          <p:nvSpPr>
            <p:cNvPr id="1048638" name="Freeform 1048637"/>
            <p:cNvSpPr/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/>
              <a:rect l="0" t="0" r="0" b="0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51373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39" name="Freeform 1048638"/>
            <p:cNvSpPr/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/>
              <a:rect l="0" t="0" r="0" b="0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78824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40" name="Freeform 1048639"/>
            <p:cNvSpPr/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/>
              <a:rect l="0" t="0" r="0" b="0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</a:path>
              </a:pathLst>
            </a:custGeom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lt1">
                    <a:tint val="90980"/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41" name="Freeform 1048640"/>
            <p:cNvSpPr/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/>
              <a:rect l="0" t="0" r="0" b="0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1048642" name="Freeform 1048641"/>
            <p:cNvSpPr/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/>
              <a:rect l="0" t="0" r="0" b="0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6667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43" name="Freeform 1048642"/>
            <p:cNvSpPr/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/>
              <a:rect l="0" t="0" r="0" b="0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9804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44" name="Freeform 1048643"/>
            <p:cNvSpPr/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/>
              <a:rect l="0" t="0" r="0" b="0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1048645" name="Freeform 1048644"/>
            <p:cNvSpPr/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/>
              <a:rect l="0" t="0" r="0" b="0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3529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46" name="Freeform 1048645"/>
            <p:cNvSpPr/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/>
              <a:rect l="0" t="0" r="0" b="0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</a:path>
              </a:pathLst>
            </a:custGeom>
            <a:solidFill>
              <a:srgbClr val="18FF00"/>
            </a:solidFill>
            <a:ln>
              <a:noFill/>
            </a:ln>
          </p:spPr>
        </p:sp>
        <p:sp>
          <p:nvSpPr>
            <p:cNvPr id="1048647" name="Freeform 1048646"/>
            <p:cNvSpPr/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/>
              <a:rect l="0" t="0" r="0" b="0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078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48" name="Freeform 1048647"/>
            <p:cNvSpPr/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/>
              <a:rect l="0" t="0" r="0" b="0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84706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49" name="Freeform 1048648"/>
            <p:cNvSpPr/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/>
              <a:rect l="0" t="0" r="0" b="0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48627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50" name="Freeform 1048649"/>
            <p:cNvSpPr/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/>
              <a:rect l="0" t="0" r="0" b="0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84706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51" name="Freeform 1048650"/>
            <p:cNvSpPr/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/>
              <a:rect l="0" t="0" r="0" b="0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78824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52" name="Freeform 1048651"/>
            <p:cNvSpPr/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/>
              <a:rect l="0" t="0" r="0" b="0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57647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53" name="Freeform 1048652"/>
            <p:cNvSpPr/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/>
              <a:rect l="0" t="0" r="0" b="0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72549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54" name="Freeform 1048653"/>
            <p:cNvSpPr/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/>
              <a:rect l="0" t="0" r="0" b="0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7882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grpSp>
          <p:nvGrpSpPr>
            <p:cNvPr id="17" name="Group 16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048655" name="Freeform 1048654"/>
              <p:cNvSpPr/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rect l="0" t="0" r="0" b="0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lt1">
                      <a:shade val="72549"/>
                      <a:alpha val="100000"/>
                    </a:schemeClr>
                  </a:gs>
                  <a:gs pos="100000">
                    <a:schemeClr val="lt1">
                      <a:alpha val="100000"/>
                    </a:schemeClr>
                  </a:gs>
                </a:gsLst>
                <a:lin ang="0" scaled="1"/>
              </a:gradFill>
              <a:ln>
                <a:noFill/>
              </a:ln>
            </p:spPr>
          </p:sp>
          <p:sp>
            <p:nvSpPr>
              <p:cNvPr id="1048656" name="Freeform 1048655"/>
              <p:cNvSpPr/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rect l="0" t="0" r="0" b="0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</a:path>
                </a:pathLst>
              </a:custGeom>
              <a:gradFill rotWithShape="0">
                <a:gsLst>
                  <a:gs pos="0">
                    <a:schemeClr val="lt1">
                      <a:alpha val="100000"/>
                    </a:schemeClr>
                  </a:gs>
                  <a:gs pos="100000">
                    <a:schemeClr val="lt1">
                      <a:tint val="90980"/>
                      <a:alpha val="100000"/>
                    </a:schemeClr>
                  </a:gs>
                </a:gsLst>
                <a:lin ang="0" scaled="1"/>
              </a:gradFill>
              <a:ln>
                <a:noFill/>
              </a:ln>
            </p:spPr>
          </p:sp>
        </p:grpSp>
      </p:grpSp>
      <p:sp>
        <p:nvSpPr>
          <p:cNvPr id="1048657" name="Title 1048656"/>
          <p:cNvSpPr>
            <a:spLocks noGrp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algn="ctr">
              <a:defRPr sz="4800"/>
            </a:lvl1pPr>
          </a:lstStyle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658" name="Subtitle 1048657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algn="ctr">
              <a:buNone/>
              <a:defRPr sz="3600">
                <a:solidFill>
                  <a:schemeClr val="dk1"/>
                </a:solidFill>
              </a:defRPr>
            </a:lvl1pPr>
            <a:lvl2pPr marL="457200" algn="ctr">
              <a:buFontTx/>
              <a:buNone/>
              <a:defRPr sz="3600"/>
            </a:lvl2pPr>
            <a:lvl3pPr marL="914400" algn="ctr">
              <a:buFontTx/>
              <a:buNone/>
              <a:defRPr sz="3600"/>
            </a:lvl3pPr>
            <a:lvl4pPr marL="1371600" algn="ctr">
              <a:buFontTx/>
              <a:buNone/>
              <a:defRPr sz="3600"/>
            </a:lvl4pPr>
            <a:lvl5pPr marL="1828800" algn="ctr">
              <a:buFontTx/>
              <a:buNone/>
              <a:defRPr sz="3600"/>
            </a:lvl5pPr>
          </a:lstStyle>
          <a:p>
            <a:pPr lvl="0"/>
            <a:r>
              <a:rPr lang="en-US" altLang="en-US"/>
              <a:t>Click to edit Master subtitle style</a:t>
            </a:r>
          </a:p>
        </p:txBody>
      </p:sp>
      <p:sp>
        <p:nvSpPr>
          <p:cNvPr id="1048659" name="Date Placeholder 1048658"/>
          <p:cNvSpPr>
            <a:spLocks noGrp="1"/>
          </p:cNvSpPr>
          <p:nvPr>
            <p:ph type="dt" sz="quarter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60" name="Footer Placeholder 1048659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61" name="Slide Number Placeholder 1048660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5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6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6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1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42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4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924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6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47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9248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92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925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9254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04925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9257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lt1">
                <a:shade val="57647"/>
                <a:alpha val="100000"/>
              </a:schemeClr>
            </a:gs>
            <a:gs pos="100000">
              <a:schemeClr val="lt1">
                <a:alpha val="10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0"/>
            <a:ext cx="9144000" cy="6856412"/>
            <a:chOff x="0" y="0"/>
            <a:chExt cx="5760" cy="4319"/>
          </a:xfrm>
        </p:grpSpPr>
        <p:sp>
          <p:nvSpPr>
            <p:cNvPr id="1048576" name="Freeform 1048575"/>
            <p:cNvSpPr/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/>
              <a:rect l="0" t="0" r="0" b="0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3529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77" name="Freeform 1048576"/>
            <p:cNvSpPr/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/>
              <a:rect l="0" t="0" r="0" b="0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078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78" name="Freeform 1048577"/>
            <p:cNvSpPr/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/>
              <a:rect l="0" t="0" r="0" b="0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75686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79" name="Freeform 1048578"/>
            <p:cNvSpPr/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/>
              <a:rect l="0" t="0" r="0" b="0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</a:path>
              </a:pathLst>
            </a:custGeom>
            <a:gradFill rotWithShape="0">
              <a:gsLst>
                <a:gs pos="0">
                  <a:schemeClr val="dk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80" name="Freeform 1048579"/>
            <p:cNvSpPr/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/>
              <a:rect l="0" t="0" r="0" b="0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81961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81" name="Freeform 1048580"/>
            <p:cNvSpPr/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/>
              <a:rect l="0" t="0" r="0" b="0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582" name="Freeform 1048581"/>
            <p:cNvSpPr/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/>
              <a:rect l="0" t="0" r="0" b="0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583" name="Freeform 1048582"/>
            <p:cNvSpPr/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/>
              <a:rect l="0" t="0" r="0" b="0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72549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84" name="Freeform 1048583"/>
            <p:cNvSpPr/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/>
              <a:rect l="0" t="0" r="0" b="0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585" name="Freeform 1048584"/>
            <p:cNvSpPr/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/>
              <a:rect l="0" t="0" r="0" b="0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</a:path>
              </a:pathLst>
            </a:custGeom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lt1">
                    <a:tint val="96863"/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86" name="Freeform 1048585"/>
            <p:cNvSpPr/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/>
              <a:rect l="0" t="0" r="0" b="0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587" name="Freeform 1048586"/>
            <p:cNvSpPr/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/>
              <a:rect l="0" t="0" r="0" b="0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54510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88" name="Freeform 1048587"/>
            <p:cNvSpPr/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/>
              <a:rect l="0" t="0" r="0" b="0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</a:path>
              </a:pathLst>
            </a:custGeom>
            <a:gradFill rotWithShape="0">
              <a:gsLst>
                <a:gs pos="0">
                  <a:schemeClr val="dk2"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89" name="Freeform 1048588"/>
            <p:cNvSpPr/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/>
              <a:rect l="0" t="0" r="0" b="0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6667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590" name="Freeform 1048589"/>
            <p:cNvSpPr/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/>
              <a:rect l="0" t="0" r="0" b="0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980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91" name="Freeform 1048590"/>
            <p:cNvSpPr/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/>
              <a:rect l="0" t="0" r="0" b="0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</a:path>
              </a:pathLst>
            </a:custGeom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lt1">
                    <a:tint val="94118"/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92" name="Freeform 1048591"/>
            <p:cNvSpPr/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/>
              <a:rect l="0" t="0" r="0" b="0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sp>
          <p:nvSpPr>
            <p:cNvPr id="1048593" name="Freeform 1048592"/>
            <p:cNvSpPr/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/>
              <a:rect l="0" t="0" r="0" b="0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46275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94" name="Freeform 1048593"/>
            <p:cNvSpPr/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/>
              <a:rect l="0" t="0" r="0" b="0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</a:path>
              </a:pathLst>
            </a:custGeom>
            <a:solidFill>
              <a:srgbClr val="FF9999"/>
            </a:solidFill>
            <a:ln>
              <a:noFill/>
            </a:ln>
          </p:spPr>
        </p:sp>
        <p:sp>
          <p:nvSpPr>
            <p:cNvPr id="1048595" name="Freeform 1048594"/>
            <p:cNvSpPr/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/>
              <a:rect l="0" t="0" r="0" b="0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51373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96" name="Freeform 1048595"/>
            <p:cNvSpPr/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/>
              <a:rect l="0" t="0" r="0" b="0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78824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597" name="Freeform 1048596"/>
            <p:cNvSpPr/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/>
              <a:rect l="0" t="0" r="0" b="0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</a:path>
              </a:pathLst>
            </a:custGeom>
            <a:gradFill rotWithShape="0">
              <a:gsLst>
                <a:gs pos="0">
                  <a:schemeClr val="lt1">
                    <a:alpha val="100000"/>
                  </a:schemeClr>
                </a:gs>
                <a:gs pos="100000">
                  <a:schemeClr val="lt1">
                    <a:tint val="90980"/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598" name="Freeform 1048597"/>
            <p:cNvSpPr/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/>
              <a:rect l="0" t="0" r="0" b="0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1048599" name="Freeform 1048598"/>
            <p:cNvSpPr/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/>
              <a:rect l="0" t="0" r="0" b="0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6667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00" name="Freeform 1048599"/>
            <p:cNvSpPr/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/>
              <a:rect l="0" t="0" r="0" b="0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69804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01" name="Freeform 1048600"/>
            <p:cNvSpPr/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/>
              <a:rect l="0" t="0" r="0" b="0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1048602" name="Freeform 1048601"/>
            <p:cNvSpPr/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/>
              <a:rect l="0" t="0" r="0" b="0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3529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03" name="Freeform 1048602"/>
            <p:cNvSpPr/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/>
              <a:rect l="0" t="0" r="0" b="0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</a:path>
              </a:pathLst>
            </a:custGeom>
            <a:solidFill>
              <a:srgbClr val="18FF00"/>
            </a:solidFill>
            <a:ln>
              <a:noFill/>
            </a:ln>
          </p:spPr>
        </p:sp>
        <p:sp>
          <p:nvSpPr>
            <p:cNvPr id="1048604" name="Freeform 1048603"/>
            <p:cNvSpPr/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/>
              <a:rect l="0" t="0" r="0" b="0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6078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05" name="Freeform 1048604"/>
            <p:cNvSpPr/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/>
              <a:rect l="0" t="0" r="0" b="0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84706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0" scaled="1"/>
            </a:gradFill>
            <a:ln>
              <a:noFill/>
            </a:ln>
          </p:spPr>
        </p:sp>
        <p:sp>
          <p:nvSpPr>
            <p:cNvPr id="1048606" name="Freeform 1048605"/>
            <p:cNvSpPr/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/>
              <a:rect l="0" t="0" r="0" b="0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48627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07" name="Freeform 1048606"/>
            <p:cNvSpPr/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/>
              <a:rect l="0" t="0" r="0" b="0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84706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08" name="Freeform 1048607"/>
            <p:cNvSpPr/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/>
              <a:rect l="0" t="0" r="0" b="0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</a:path>
              </a:pathLst>
            </a:custGeom>
            <a:gradFill rotWithShape="0">
              <a:gsLst>
                <a:gs pos="0">
                  <a:schemeClr val="dk2">
                    <a:shade val="78824"/>
                    <a:alpha val="100000"/>
                  </a:schemeClr>
                </a:gs>
                <a:gs pos="100000">
                  <a:schemeClr val="dk2">
                    <a:alpha val="100000"/>
                  </a:schemeClr>
                </a:gs>
              </a:gsLst>
              <a:lin ang="5400000" scaled="1"/>
            </a:gradFill>
            <a:ln>
              <a:noFill/>
            </a:ln>
          </p:spPr>
        </p:sp>
        <p:sp>
          <p:nvSpPr>
            <p:cNvPr id="1048609" name="Freeform 1048608"/>
            <p:cNvSpPr/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/>
              <a:rect l="0" t="0" r="0" b="0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57647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10" name="Freeform 1048609"/>
            <p:cNvSpPr/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/>
              <a:rect l="0" t="0" r="0" b="0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72549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sp>
          <p:nvSpPr>
            <p:cNvPr id="1048611" name="Freeform 1048610"/>
            <p:cNvSpPr/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/>
              <a:rect l="0" t="0" r="0" b="0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</a:path>
              </a:pathLst>
            </a:custGeom>
            <a:gradFill rotWithShape="0">
              <a:gsLst>
                <a:gs pos="0">
                  <a:schemeClr val="lt1">
                    <a:shade val="78824"/>
                    <a:alpha val="100000"/>
                  </a:schemeClr>
                </a:gs>
                <a:gs pos="100000">
                  <a:schemeClr val="lt1">
                    <a:alpha val="100000"/>
                  </a:schemeClr>
                </a:gs>
              </a:gsLst>
              <a:lin ang="2700000" scaled="1"/>
            </a:gradFill>
            <a:ln>
              <a:noFill/>
            </a:ln>
          </p:spPr>
        </p:sp>
        <p:grpSp>
          <p:nvGrpSpPr>
            <p:cNvPr id="14" name="Group 13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048612" name="Freeform 1048611"/>
              <p:cNvSpPr/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rect l="0" t="0" r="0" b="0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lt1">
                      <a:shade val="72549"/>
                      <a:alpha val="100000"/>
                    </a:schemeClr>
                  </a:gs>
                  <a:gs pos="100000">
                    <a:schemeClr val="lt1">
                      <a:alpha val="100000"/>
                    </a:schemeClr>
                  </a:gs>
                </a:gsLst>
                <a:lin ang="0" scaled="1"/>
              </a:gradFill>
              <a:ln>
                <a:noFill/>
              </a:ln>
            </p:spPr>
          </p:sp>
          <p:sp>
            <p:nvSpPr>
              <p:cNvPr id="1048613" name="Freeform 1048612"/>
              <p:cNvSpPr/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rect l="0" t="0" r="0" b="0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</a:path>
                </a:pathLst>
              </a:custGeom>
              <a:gradFill rotWithShape="0">
                <a:gsLst>
                  <a:gs pos="0">
                    <a:schemeClr val="lt1">
                      <a:alpha val="100000"/>
                    </a:schemeClr>
                  </a:gs>
                  <a:gs pos="100000">
                    <a:schemeClr val="lt1">
                      <a:tint val="90980"/>
                      <a:alpha val="100000"/>
                    </a:schemeClr>
                  </a:gs>
                </a:gsLst>
                <a:lin ang="0" scaled="1"/>
              </a:gradFill>
              <a:ln>
                <a:noFill/>
              </a:ln>
            </p:spPr>
          </p:sp>
        </p:grpSp>
      </p:grpSp>
      <p:sp>
        <p:nvSpPr>
          <p:cNvPr id="1048614" name="Title Placeholder 1048613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615" name="Text Placeholder 10486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616" name="Date Placeholder 1048615"/>
          <p:cNvSpPr>
            <a:spLocks noGrp="1"/>
          </p:cNvSpPr>
          <p:nvPr>
            <p:ph type="dt" sz="half" idx="2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7" name="Footer Placeholder 104861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ctr"/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8618" name="Slide Number Placeholder 1048617"/>
          <p:cNvSpPr>
            <a:spLocks noGrp="1"/>
          </p:cNvSpPr>
          <p:nvPr>
            <p:ph type="sldNum" sz="quarter" idx="4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r"/>
            <a:fld id="{566ABCEB-ACFC-4714-9973-3DA970169C29}" type="slidenum">
              <a:rPr sz="1200">
                <a:effectLst>
                  <a:outerShdw blurRad="38100" dist="38100" dir="2700000" algn="tl">
                    <a:srgbClr val="C0C0C0"/>
                  </a:outerShdw>
                </a:effectLst>
              </a:rPr>
              <a:pPr lvl="0" algn="r"/>
              <a:t>‹#›</a:t>
            </a:fld>
            <a:endParaRPr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marL="0" indent="0" algn="ctr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4400" b="0" i="0" baseline="0">
          <a:solidFill>
            <a:schemeClr val="l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ea typeface="Arial" pitchFamily="34" charset="0"/>
          <a:sym typeface="Arial" pitchFamily="34" charset="0"/>
        </a:defRPr>
      </a:lvl1pPr>
    </p:titleStyle>
    <p:bodyStyle>
      <a:lvl1pPr marL="342900" indent="-3429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 b="0" i="0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Arial" pitchFamily="34" charset="0"/>
          <a:sym typeface="Arial" pitchFamily="34" charset="0"/>
        </a:defRPr>
      </a:lvl1pPr>
      <a:lvl2pPr marL="742950" indent="-28575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800" b="0" i="0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Arial" pitchFamily="34" charset="0"/>
          <a:sym typeface="Arial" pitchFamily="34" charset="0"/>
        </a:defRPr>
      </a:lvl2pPr>
      <a:lvl3pPr marL="11430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 b="0" i="0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Arial" pitchFamily="34" charset="0"/>
          <a:sym typeface="Arial" pitchFamily="34" charset="0"/>
        </a:defRPr>
      </a:lvl3pPr>
      <a:lvl4pPr marL="16002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000" b="0" i="0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Arial" pitchFamily="34" charset="0"/>
          <a:sym typeface="Arial" pitchFamily="34" charset="0"/>
        </a:defRPr>
      </a:lvl4pPr>
      <a:lvl5pPr marL="20574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 b="0" i="0" baseline="0">
          <a:solidFill>
            <a:schemeClr val="dk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Arial" pitchFamily="34" charset="0"/>
          <a:sym typeface="Arial" pitchFamily="34" charset="0"/>
        </a:defRPr>
      </a:lvl5pPr>
    </p:bodyStyle>
    <p:otherStyle>
      <a:lvl1pPr marL="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1pPr>
      <a:lvl2pPr marL="4572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2pPr>
      <a:lvl3pPr marL="9144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3pPr>
      <a:lvl4pPr marL="13716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4pPr>
      <a:lvl5pPr marL="18288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pitchFamily="34" charset="0"/>
          <a:ea typeface="Arial" pitchFamily="34" charset="0"/>
          <a:sym typeface="Arial" pitchFamily="34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3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04866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229600" cy="292974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algn="ctr">
              <a:defRPr sz="4800"/>
            </a:lvl1pPr>
          </a:lstStyle>
          <a:p>
            <a:pPr lvl="0"/>
            <a:r>
              <a:t>Introduction to </a:t>
            </a:r>
            <a:br/>
            <a:r>
              <a:rPr sz="5400" b="1"/>
              <a:t>Graph Theory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Title 1048744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r>
              <a:t>Simple Graphs </a:t>
            </a:r>
          </a:p>
        </p:txBody>
      </p:sp>
      <p:sp>
        <p:nvSpPr>
          <p:cNvPr id="1048746" name="Text Placeholder 1048745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>
              <a:buNone/>
            </a:pPr>
            <a:endParaRPr/>
          </a:p>
          <a:p>
            <a:pPr lvl="0">
              <a:buNone/>
            </a:pPr>
            <a:endParaRPr lang="zh-CN" altLang="en-US"/>
          </a:p>
          <a:p>
            <a:pPr lvl="0">
              <a:buNone/>
            </a:pPr>
            <a:r>
              <a:rPr lang="en-US" i="1"/>
              <a:t>Simple</a:t>
            </a:r>
            <a:r>
              <a:rPr i="1"/>
              <a:t> graphs</a:t>
            </a:r>
            <a:r>
              <a:t> are graphs without multiple edges or self-loops.</a:t>
            </a:r>
            <a:br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2" name="Title 1048921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Complete Graph</a:t>
            </a:r>
          </a:p>
        </p:txBody>
      </p:sp>
      <p:sp>
        <p:nvSpPr>
          <p:cNvPr id="1048923" name="Text Placeholder 104892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rPr lang="en-US" altLang="en-US"/>
              <a:t>Denoted K</a:t>
            </a:r>
            <a:r>
              <a:rPr lang="en-US" altLang="en-US" baseline="-25000"/>
              <a:t>n</a:t>
            </a:r>
          </a:p>
          <a:p>
            <a:pPr lvl="0"/>
            <a:r>
              <a:rPr lang="en-US" altLang="en-US"/>
              <a:t>Every pair of vertices are adjacent</a:t>
            </a:r>
          </a:p>
          <a:p>
            <a:pPr lvl="0"/>
            <a:r>
              <a:rPr lang="en-US" altLang="en-US"/>
              <a:t>Has n(n-1) edges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381000" y="2971800"/>
            <a:ext cx="8305800" cy="3657600"/>
            <a:chOff x="432" y="2016"/>
            <a:chExt cx="5232" cy="2304"/>
          </a:xfrm>
        </p:grpSpPr>
        <p:pic>
          <p:nvPicPr>
            <p:cNvPr id="2097158" name="Picture 2097157"/>
            <p:cNvPicPr>
              <a:picLocks/>
            </p:cNvPicPr>
            <p:nvPr/>
          </p:nvPicPr>
          <p:blipFill>
            <a:blip r:embed="rId6"/>
            <a:srcRect/>
            <a:stretch>
              <a:fillRect/>
            </a:stretch>
          </p:blipFill>
          <p:spPr>
            <a:xfrm>
              <a:off x="432" y="2112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9" name="Picture 2097158"/>
            <p:cNvPicPr>
              <a:picLocks/>
            </p:cNvPicPr>
            <p:nvPr/>
          </p:nvPicPr>
          <p:blipFill>
            <a:blip r:embed="rId7"/>
            <a:srcRect/>
            <a:stretch>
              <a:fillRect/>
            </a:stretch>
          </p:blipFill>
          <p:spPr>
            <a:xfrm>
              <a:off x="1728" y="2112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0" name="Picture 2097159"/>
            <p:cNvPicPr>
              <a:picLocks/>
            </p:cNvPicPr>
            <p:nvPr/>
          </p:nvPicPr>
          <p:blipFill>
            <a:blip r:embed="rId8"/>
            <a:srcRect/>
            <a:stretch>
              <a:fillRect/>
            </a:stretch>
          </p:blipFill>
          <p:spPr>
            <a:xfrm>
              <a:off x="3120" y="2160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1" name="Picture 2097160"/>
            <p:cNvPicPr>
              <a:picLocks/>
            </p:cNvPicPr>
            <p:nvPr/>
          </p:nvPicPr>
          <p:blipFill>
            <a:blip r:embed="rId9"/>
            <a:srcRect/>
            <a:stretch>
              <a:fillRect/>
            </a:stretch>
          </p:blipFill>
          <p:spPr>
            <a:xfrm>
              <a:off x="4464" y="2016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2" name="Picture 2097161"/>
            <p:cNvPicPr>
              <a:picLocks/>
            </p:cNvPicPr>
            <p:nvPr/>
          </p:nvPicPr>
          <p:blipFill>
            <a:blip r:embed="rId10"/>
            <a:srcRect/>
            <a:stretch>
              <a:fillRect/>
            </a:stretch>
          </p:blipFill>
          <p:spPr>
            <a:xfrm>
              <a:off x="432" y="3120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3" name="Picture 2097162"/>
            <p:cNvPicPr>
              <a:picLocks/>
            </p:cNvPicPr>
            <p:nvPr/>
          </p:nvPicPr>
          <p:blipFill>
            <a:blip r:embed="rId11"/>
            <a:srcRect/>
            <a:stretch>
              <a:fillRect/>
            </a:stretch>
          </p:blipFill>
          <p:spPr>
            <a:xfrm>
              <a:off x="1776" y="3120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4" name="Picture 2097163"/>
            <p:cNvPicPr>
              <a:picLocks/>
            </p:cNvPicPr>
            <p:nvPr/>
          </p:nvPicPr>
          <p:blipFill>
            <a:blip r:embed="rId12"/>
            <a:srcRect/>
            <a:stretch>
              <a:fillRect/>
            </a:stretch>
          </p:blipFill>
          <p:spPr>
            <a:xfrm>
              <a:off x="3168" y="3120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5" name="Picture 2097164"/>
            <p:cNvPicPr>
              <a:picLocks/>
            </p:cNvPicPr>
            <p:nvPr/>
          </p:nvPicPr>
          <p:blipFill>
            <a:blip r:embed="rId13"/>
            <a:srcRect/>
            <a:stretch>
              <a:fillRect/>
            </a:stretch>
          </p:blipFill>
          <p:spPr>
            <a:xfrm>
              <a:off x="4464" y="3120"/>
              <a:ext cx="1200" cy="1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1" name="Title 1048900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b="1"/>
              <a:t>Bipartite</a:t>
            </a:r>
            <a:r>
              <a:rPr b="1" i="1"/>
              <a:t> </a:t>
            </a:r>
            <a:r>
              <a:rPr b="1"/>
              <a:t>graph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5791200" y="2209800"/>
            <a:ext cx="1981200" cy="2971800"/>
            <a:chOff x="2208" y="1632"/>
            <a:chExt cx="1248" cy="1872"/>
          </a:xfrm>
        </p:grpSpPr>
        <p:sp>
          <p:nvSpPr>
            <p:cNvPr id="1048902" name="Oval 1048901"/>
            <p:cNvSpPr/>
            <p:nvPr/>
          </p:nvSpPr>
          <p:spPr>
            <a:xfrm>
              <a:off x="2208" y="2112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3" name="Oval 1048902"/>
            <p:cNvSpPr/>
            <p:nvPr/>
          </p:nvSpPr>
          <p:spPr>
            <a:xfrm>
              <a:off x="3120" y="1920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4" name="Oval 1048903"/>
            <p:cNvSpPr/>
            <p:nvPr/>
          </p:nvSpPr>
          <p:spPr>
            <a:xfrm>
              <a:off x="2208" y="2640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5" name="Oval 1048904"/>
            <p:cNvSpPr/>
            <p:nvPr/>
          </p:nvSpPr>
          <p:spPr>
            <a:xfrm>
              <a:off x="2208" y="3216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6" name="Oval 1048905"/>
            <p:cNvSpPr/>
            <p:nvPr/>
          </p:nvSpPr>
          <p:spPr>
            <a:xfrm>
              <a:off x="2208" y="1632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7" name="Oval 1048906"/>
            <p:cNvSpPr/>
            <p:nvPr/>
          </p:nvSpPr>
          <p:spPr>
            <a:xfrm>
              <a:off x="3120" y="2448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8" name="Oval 1048907"/>
            <p:cNvSpPr/>
            <p:nvPr/>
          </p:nvSpPr>
          <p:spPr>
            <a:xfrm>
              <a:off x="3120" y="2880"/>
              <a:ext cx="336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09" name="Straight Connector 1048908"/>
            <p:cNvSpPr/>
            <p:nvPr/>
          </p:nvSpPr>
          <p:spPr>
            <a:xfrm>
              <a:off x="2544" y="1824"/>
              <a:ext cx="576" cy="192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10" name="Straight Connector 1048909"/>
            <p:cNvSpPr/>
            <p:nvPr/>
          </p:nvSpPr>
          <p:spPr>
            <a:xfrm flipH="1">
              <a:off x="2544" y="2064"/>
              <a:ext cx="576" cy="192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11" name="Straight Connector 1048910"/>
            <p:cNvSpPr/>
            <p:nvPr/>
          </p:nvSpPr>
          <p:spPr>
            <a:xfrm flipV="1">
              <a:off x="2544" y="2688"/>
              <a:ext cx="624" cy="672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12" name="Straight Connector 1048911"/>
            <p:cNvSpPr/>
            <p:nvPr/>
          </p:nvSpPr>
          <p:spPr>
            <a:xfrm flipV="1">
              <a:off x="2544" y="2640"/>
              <a:ext cx="576" cy="9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13" name="Straight Connector 1048912"/>
            <p:cNvSpPr/>
            <p:nvPr/>
          </p:nvSpPr>
          <p:spPr>
            <a:xfrm>
              <a:off x="2544" y="2304"/>
              <a:ext cx="576" cy="288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14" name="Straight Connector 1048913"/>
            <p:cNvSpPr/>
            <p:nvPr/>
          </p:nvSpPr>
          <p:spPr>
            <a:xfrm>
              <a:off x="2496" y="2352"/>
              <a:ext cx="672" cy="57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  <p:sp>
        <p:nvSpPr>
          <p:cNvPr id="1048915" name="Text Placeholder 10489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8768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l"/>
            <a:r>
              <a:rPr lang="en-US" altLang="en-US" i="1"/>
              <a:t>V</a:t>
            </a:r>
            <a:r>
              <a:rPr lang="en-US" altLang="en-US"/>
              <a:t> can be partitioned into 2 sets </a:t>
            </a:r>
            <a:r>
              <a:rPr lang="en-US" altLang="en-US" i="1"/>
              <a:t>V</a:t>
            </a:r>
            <a:r>
              <a:rPr lang="en-US" altLang="en-US" baseline="-25000"/>
              <a:t>1</a:t>
            </a:r>
            <a:r>
              <a:rPr lang="en-US" altLang="en-US"/>
              <a:t> and </a:t>
            </a:r>
            <a:r>
              <a:rPr lang="en-US" altLang="en-US" i="1"/>
              <a:t>V</a:t>
            </a:r>
            <a:r>
              <a:rPr lang="en-US" altLang="en-US" baseline="-25000"/>
              <a:t>2</a:t>
            </a:r>
            <a:r>
              <a:rPr lang="en-US" altLang="en-US"/>
              <a:t> </a:t>
            </a:r>
            <a:r>
              <a:t/>
            </a:r>
            <a:br/>
            <a:r>
              <a:rPr lang="en-US" altLang="en-US"/>
              <a:t>such that (</a:t>
            </a:r>
            <a:r>
              <a:rPr lang="en-US" altLang="en-US" i="1"/>
              <a:t>u</a:t>
            </a:r>
            <a:r>
              <a:rPr lang="en-US" altLang="en-US"/>
              <a:t>,</a:t>
            </a:r>
            <a:r>
              <a:rPr lang="en-US" altLang="en-US" i="1"/>
              <a:t>v</a:t>
            </a:r>
            <a:r>
              <a:rPr lang="en-US" altLang="en-US"/>
              <a:t>)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i="1">
                <a:sym typeface="Symbol" pitchFamily="18" charset="2"/>
              </a:rPr>
              <a:t>E</a:t>
            </a:r>
            <a:r>
              <a:rPr lang="en-US" altLang="en-US">
                <a:sym typeface="Symbol" pitchFamily="18" charset="2"/>
              </a:rPr>
              <a:t> implies </a:t>
            </a:r>
          </a:p>
          <a:p>
            <a:pPr lvl="1" algn="l"/>
            <a:r>
              <a:rPr lang="en-US" altLang="en-US">
                <a:sym typeface="Symbol" pitchFamily="18" charset="2"/>
              </a:rPr>
              <a:t>either </a:t>
            </a:r>
            <a:r>
              <a:rPr lang="en-US" altLang="en-US" i="1"/>
              <a:t>u</a:t>
            </a:r>
            <a:r>
              <a:rPr lang="en-US" altLang="en-US"/>
              <a:t>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 baseline="-25000">
                <a:sym typeface="Symbol" pitchFamily="18" charset="2"/>
              </a:rPr>
              <a:t>1</a:t>
            </a:r>
            <a:r>
              <a:rPr lang="en-US" altLang="en-US">
                <a:sym typeface="Symbol" pitchFamily="18" charset="2"/>
              </a:rPr>
              <a:t> and </a:t>
            </a:r>
            <a:r>
              <a:rPr lang="en-US" altLang="en-US" i="1"/>
              <a:t>v</a:t>
            </a:r>
            <a:r>
              <a:rPr lang="en-US" altLang="en-US"/>
              <a:t>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 baseline="-25000">
                <a:sym typeface="Symbol" pitchFamily="18" charset="2"/>
              </a:rPr>
              <a:t>2 </a:t>
            </a:r>
          </a:p>
          <a:p>
            <a:pPr lvl="1" algn="l"/>
            <a:r>
              <a:rPr lang="en-US" altLang="en-US">
                <a:sym typeface="Symbol" pitchFamily="18" charset="2"/>
              </a:rPr>
              <a:t>OR </a:t>
            </a:r>
            <a:r>
              <a:rPr lang="en-US" altLang="en-US" i="1"/>
              <a:t>v</a:t>
            </a:r>
            <a:r>
              <a:rPr lang="en-US" altLang="en-US"/>
              <a:t> 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 baseline="-25000">
                <a:sym typeface="Symbol" pitchFamily="18" charset="2"/>
              </a:rPr>
              <a:t>1 </a:t>
            </a:r>
            <a:r>
              <a:rPr lang="en-US" altLang="en-US">
                <a:sym typeface="Symbol" pitchFamily="18" charset="2"/>
              </a:rPr>
              <a:t> and </a:t>
            </a:r>
            <a:r>
              <a:rPr lang="en-US" altLang="en-US" i="1">
                <a:sym typeface="Symbol" pitchFamily="18" charset="2"/>
              </a:rPr>
              <a:t>u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 baseline="-25000">
                <a:sym typeface="Symbol" pitchFamily="18" charset="2"/>
              </a:rPr>
              <a:t>2.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6" name="Title 1048925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Complete Bipartite Graph</a:t>
            </a:r>
          </a:p>
        </p:txBody>
      </p:sp>
      <p:sp>
        <p:nvSpPr>
          <p:cNvPr id="1048927" name="Text Placeholder 10489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r>
              <a:t>Bipartite Variation of Complete Graph</a:t>
            </a:r>
          </a:p>
          <a:p>
            <a:r>
              <a:t>Every </a:t>
            </a:r>
            <a:r>
              <a:rPr lang="en-US"/>
              <a:t>vertex</a:t>
            </a:r>
            <a:r>
              <a:t> of one set is connected to every other </a:t>
            </a:r>
            <a:r>
              <a:rPr lang="en-US"/>
              <a:t>vertex on</a:t>
            </a:r>
            <a:r>
              <a:t> the other set</a:t>
            </a:r>
            <a:r>
              <a:rPr lang="en-US"/>
              <a:t>.</a:t>
            </a:r>
            <a:endParaRPr lang="zh-CN" altLang="en-US"/>
          </a:p>
        </p:txBody>
      </p:sp>
      <p:pic>
        <p:nvPicPr>
          <p:cNvPr id="2097166" name="Picture 2097165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81000" y="3886200"/>
            <a:ext cx="2667000" cy="202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7" name="Picture 2097166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3200400" y="3886200"/>
            <a:ext cx="2667000" cy="202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8" name="Picture 2097167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6019800" y="3886200"/>
            <a:ext cx="2667000" cy="202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048838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3600"/>
              <a:t>Connectivity</a:t>
            </a:r>
          </a:p>
        </p:txBody>
      </p:sp>
      <p:sp>
        <p:nvSpPr>
          <p:cNvPr id="1048840" name="Text Placeholder 104883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l"/>
            <a:r>
              <a:rPr lang="en-US" sz="2800"/>
              <a:t>A graph</a:t>
            </a:r>
            <a:r>
              <a:rPr sz="2800"/>
              <a:t> is </a:t>
            </a:r>
            <a:r>
              <a:rPr sz="2800" b="1" i="1"/>
              <a:t>connected</a:t>
            </a:r>
            <a:r>
              <a:rPr sz="2800"/>
              <a:t> if </a:t>
            </a:r>
            <a:endParaRPr lang="zh-CN" altLang="en-US"/>
          </a:p>
          <a:p>
            <a:pPr lvl="1" algn="l"/>
            <a:r>
              <a:rPr sz="2400"/>
              <a:t>you can get from any </a:t>
            </a:r>
            <a:r>
              <a:rPr lang="en-US" sz="2400"/>
              <a:t>vertex</a:t>
            </a:r>
            <a:r>
              <a:rPr sz="2400"/>
              <a:t> to any other by following a sequence of edges </a:t>
            </a:r>
            <a:r>
              <a:rPr lang="en-US" sz="2400"/>
              <a:t>(OR)</a:t>
            </a:r>
            <a:r>
              <a:rPr sz="2400"/>
              <a:t> </a:t>
            </a:r>
            <a:endParaRPr lang="zh-CN" altLang="en-US"/>
          </a:p>
          <a:p>
            <a:pPr lvl="1" algn="l"/>
            <a:r>
              <a:rPr sz="2400"/>
              <a:t>any two </a:t>
            </a:r>
            <a:r>
              <a:rPr lang="en-US" sz="2400"/>
              <a:t>vertices</a:t>
            </a:r>
            <a:r>
              <a:rPr sz="2400"/>
              <a:t> are connected by a path.</a:t>
            </a:r>
            <a:endParaRPr lang="zh-CN" altLang="en-US"/>
          </a:p>
          <a:p>
            <a:pPr lvl="0" algn="l"/>
            <a:r>
              <a:rPr sz="2800"/>
              <a:t>A directed graph is </a:t>
            </a:r>
            <a:r>
              <a:rPr sz="2800" b="1" i="1"/>
              <a:t>strongly connected</a:t>
            </a:r>
            <a:r>
              <a:rPr sz="2800"/>
              <a:t> if there is a directed path from any </a:t>
            </a:r>
            <a:r>
              <a:rPr lang="en-US" sz="2800"/>
              <a:t>vertex</a:t>
            </a:r>
            <a:r>
              <a:rPr sz="2800"/>
              <a:t> to any other </a:t>
            </a:r>
            <a:r>
              <a:rPr lang="en-US" sz="2800"/>
              <a:t>vertex</a:t>
            </a:r>
            <a:r>
              <a:rPr sz="2800"/>
              <a:t>.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5" name="Title 1048794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3600"/>
              <a:t>Cycle</a:t>
            </a:r>
          </a:p>
        </p:txBody>
      </p:sp>
      <p:sp>
        <p:nvSpPr>
          <p:cNvPr id="1048796" name="Text Placeholder 104879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l"/>
            <a:r>
              <a:rPr sz="2800"/>
              <a:t>A path from a vertex to itself is called a </a:t>
            </a:r>
            <a:r>
              <a:rPr sz="2800" b="1" i="1"/>
              <a:t>cycle</a:t>
            </a:r>
            <a:r>
              <a:rPr sz="2800"/>
              <a:t>.  </a:t>
            </a:r>
          </a:p>
          <a:p>
            <a:pPr lvl="0" algn="l"/>
            <a:r>
              <a:rPr sz="2800"/>
              <a:t>A graph is called </a:t>
            </a:r>
            <a:r>
              <a:rPr sz="2800" b="1" i="1"/>
              <a:t>cyclic</a:t>
            </a:r>
            <a:r>
              <a:rPr sz="2800"/>
              <a:t> if it contains a cycle; </a:t>
            </a:r>
          </a:p>
          <a:p>
            <a:pPr lvl="1" algn="l"/>
            <a:r>
              <a:rPr sz="2400"/>
              <a:t>otherwise it is called </a:t>
            </a:r>
            <a:r>
              <a:rPr sz="2400" b="1" i="1"/>
              <a:t>acyclic</a:t>
            </a:r>
            <a:r>
              <a:rPr sz="2400"/>
              <a:t> </a:t>
            </a:r>
          </a:p>
          <a:p>
            <a:pPr lvl="0"/>
            <a:endParaRPr sz="2800"/>
          </a:p>
        </p:txBody>
      </p:sp>
      <p:grpSp>
        <p:nvGrpSpPr>
          <p:cNvPr id="107" name="Group 106"/>
          <p:cNvGrpSpPr/>
          <p:nvPr/>
        </p:nvGrpSpPr>
        <p:grpSpPr>
          <a:xfrm>
            <a:off x="762000" y="3429000"/>
            <a:ext cx="2743200" cy="2060574"/>
            <a:chOff x="384" y="2016"/>
            <a:chExt cx="1728" cy="1298"/>
          </a:xfrm>
        </p:grpSpPr>
        <p:sp>
          <p:nvSpPr>
            <p:cNvPr id="1048797" name="Oval 1048796"/>
            <p:cNvSpPr/>
            <p:nvPr/>
          </p:nvSpPr>
          <p:spPr>
            <a:xfrm>
              <a:off x="384" y="201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98" name="Oval 1048797"/>
            <p:cNvSpPr/>
            <p:nvPr/>
          </p:nvSpPr>
          <p:spPr>
            <a:xfrm>
              <a:off x="384" y="268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99" name="Oval 1048798"/>
            <p:cNvSpPr/>
            <p:nvPr/>
          </p:nvSpPr>
          <p:spPr>
            <a:xfrm>
              <a:off x="1200" y="201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  <p:txBody>
            <a:bodyPr wrap="none" lIns="91440" tIns="45720" rIns="91440" bIns="45720" anchor="ctr"/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algn="ctr" latinLnBrk="1"/>
              <a:endParaRPr>
                <a:latin typeface="Arial Black" pitchFamily="34" charset="0"/>
              </a:endParaRPr>
            </a:p>
          </p:txBody>
        </p:sp>
        <p:sp>
          <p:nvSpPr>
            <p:cNvPr id="1048800" name="Oval 1048799"/>
            <p:cNvSpPr/>
            <p:nvPr/>
          </p:nvSpPr>
          <p:spPr>
            <a:xfrm>
              <a:off x="1200" y="268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01" name="Oval 1048800"/>
            <p:cNvSpPr/>
            <p:nvPr/>
          </p:nvSpPr>
          <p:spPr>
            <a:xfrm>
              <a:off x="1824" y="201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02" name="Oval 1048801"/>
            <p:cNvSpPr/>
            <p:nvPr/>
          </p:nvSpPr>
          <p:spPr>
            <a:xfrm>
              <a:off x="1824" y="268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03" name="Straight Connector 1048802"/>
            <p:cNvSpPr/>
            <p:nvPr/>
          </p:nvSpPr>
          <p:spPr>
            <a:xfrm flipV="1">
              <a:off x="528" y="2304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04" name="Straight Connector 1048803"/>
            <p:cNvSpPr/>
            <p:nvPr/>
          </p:nvSpPr>
          <p:spPr>
            <a:xfrm>
              <a:off x="672" y="2160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05" name="Straight Connector 1048804"/>
            <p:cNvSpPr/>
            <p:nvPr/>
          </p:nvSpPr>
          <p:spPr>
            <a:xfrm flipH="1">
              <a:off x="672" y="2256"/>
              <a:ext cx="528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06" name="Freeform 1048805"/>
            <p:cNvSpPr/>
            <p:nvPr/>
          </p:nvSpPr>
          <p:spPr>
            <a:xfrm>
              <a:off x="672" y="2680"/>
              <a:ext cx="528" cy="152"/>
            </a:xfrm>
            <a:custGeom>
              <a:avLst/>
              <a:gdLst/>
              <a:ahLst/>
              <a:cxnLst/>
              <a:rect l="0" t="0" r="0" b="0"/>
              <a:pathLst>
                <a:path w="528" h="152">
                  <a:moveTo>
                    <a:pt x="0" y="152"/>
                  </a:moveTo>
                  <a:cubicBezTo>
                    <a:pt x="124" y="84"/>
                    <a:pt x="248" y="16"/>
                    <a:pt x="336" y="8"/>
                  </a:cubicBezTo>
                  <a:cubicBezTo>
                    <a:pt x="424" y="0"/>
                    <a:pt x="496" y="80"/>
                    <a:pt x="528" y="10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  <a:tailEnd type="triangle" w="med" len="med"/>
            </a:ln>
          </p:spPr>
        </p:sp>
        <p:sp>
          <p:nvSpPr>
            <p:cNvPr id="1048807" name="Freeform 1048806"/>
            <p:cNvSpPr/>
            <p:nvPr/>
          </p:nvSpPr>
          <p:spPr>
            <a:xfrm>
              <a:off x="672" y="2928"/>
              <a:ext cx="576" cy="168"/>
            </a:xfrm>
            <a:custGeom>
              <a:avLst/>
              <a:gdLst/>
              <a:ahLst/>
              <a:cxnLst/>
              <a:rect l="0" t="0" r="0" b="0"/>
              <a:pathLst>
                <a:path w="576" h="168">
                  <a:moveTo>
                    <a:pt x="576" y="0"/>
                  </a:moveTo>
                  <a:cubicBezTo>
                    <a:pt x="516" y="60"/>
                    <a:pt x="456" y="120"/>
                    <a:pt x="384" y="144"/>
                  </a:cubicBezTo>
                  <a:cubicBezTo>
                    <a:pt x="312" y="168"/>
                    <a:pt x="200" y="152"/>
                    <a:pt x="144" y="144"/>
                  </a:cubicBezTo>
                  <a:cubicBezTo>
                    <a:pt x="88" y="136"/>
                    <a:pt x="72" y="120"/>
                    <a:pt x="48" y="96"/>
                  </a:cubicBezTo>
                  <a:cubicBezTo>
                    <a:pt x="24" y="72"/>
                    <a:pt x="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  <a:tailEnd type="triangle" w="med" len="med"/>
            </a:ln>
          </p:spPr>
        </p:sp>
        <p:sp>
          <p:nvSpPr>
            <p:cNvPr id="1048808" name="Straight Connector 1048807"/>
            <p:cNvSpPr/>
            <p:nvPr/>
          </p:nvSpPr>
          <p:spPr>
            <a:xfrm flipV="1">
              <a:off x="1968" y="2304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09" name="TextBox 1048808"/>
            <p:cNvSpPr txBox="1"/>
            <p:nvPr/>
          </p:nvSpPr>
          <p:spPr>
            <a:xfrm>
              <a:off x="437" y="2016"/>
              <a:ext cx="164" cy="21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1</a:t>
              </a:r>
            </a:p>
          </p:txBody>
        </p:sp>
        <p:sp>
          <p:nvSpPr>
            <p:cNvPr id="1048810" name="TextBox 1048809"/>
            <p:cNvSpPr txBox="1"/>
            <p:nvPr/>
          </p:nvSpPr>
          <p:spPr>
            <a:xfrm>
              <a:off x="1260" y="2064"/>
              <a:ext cx="180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48811" name="TextBox 1048810"/>
            <p:cNvSpPr txBox="1"/>
            <p:nvPr/>
          </p:nvSpPr>
          <p:spPr>
            <a:xfrm>
              <a:off x="1872" y="2044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3</a:t>
              </a:r>
            </a:p>
          </p:txBody>
        </p:sp>
        <p:sp>
          <p:nvSpPr>
            <p:cNvPr id="1048812" name="TextBox 1048811"/>
            <p:cNvSpPr txBox="1"/>
            <p:nvPr/>
          </p:nvSpPr>
          <p:spPr>
            <a:xfrm>
              <a:off x="437" y="268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4</a:t>
              </a:r>
            </a:p>
          </p:txBody>
        </p:sp>
        <p:sp>
          <p:nvSpPr>
            <p:cNvPr id="1048813" name="TextBox 1048812"/>
            <p:cNvSpPr txBox="1"/>
            <p:nvPr/>
          </p:nvSpPr>
          <p:spPr>
            <a:xfrm>
              <a:off x="1248" y="2736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5</a:t>
              </a:r>
            </a:p>
          </p:txBody>
        </p:sp>
        <p:sp>
          <p:nvSpPr>
            <p:cNvPr id="1048814" name="TextBox 1048813"/>
            <p:cNvSpPr txBox="1"/>
            <p:nvPr/>
          </p:nvSpPr>
          <p:spPr>
            <a:xfrm>
              <a:off x="1872" y="2736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6</a:t>
              </a:r>
            </a:p>
          </p:txBody>
        </p:sp>
        <p:sp>
          <p:nvSpPr>
            <p:cNvPr id="1048815" name="Straight Connector 1048814"/>
            <p:cNvSpPr/>
            <p:nvPr/>
          </p:nvSpPr>
          <p:spPr>
            <a:xfrm flipH="1" flipV="1">
              <a:off x="1200" y="3024"/>
              <a:ext cx="240" cy="9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16" name="TextBox 1048815"/>
            <p:cNvSpPr txBox="1"/>
            <p:nvPr/>
          </p:nvSpPr>
          <p:spPr>
            <a:xfrm>
              <a:off x="1440" y="3072"/>
              <a:ext cx="444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Cycle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572000" y="3276600"/>
            <a:ext cx="3200400" cy="2441574"/>
            <a:chOff x="3168" y="1200"/>
            <a:chExt cx="2016" cy="1538"/>
          </a:xfrm>
        </p:grpSpPr>
        <p:sp>
          <p:nvSpPr>
            <p:cNvPr id="1048817" name="Oval 1048816"/>
            <p:cNvSpPr/>
            <p:nvPr/>
          </p:nvSpPr>
          <p:spPr>
            <a:xfrm>
              <a:off x="3456" y="12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18" name="Oval 1048817"/>
            <p:cNvSpPr/>
            <p:nvPr/>
          </p:nvSpPr>
          <p:spPr>
            <a:xfrm>
              <a:off x="3456" y="196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19" name="Oval 1048818"/>
            <p:cNvSpPr/>
            <p:nvPr/>
          </p:nvSpPr>
          <p:spPr>
            <a:xfrm>
              <a:off x="4272" y="12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20" name="Oval 1048819"/>
            <p:cNvSpPr/>
            <p:nvPr/>
          </p:nvSpPr>
          <p:spPr>
            <a:xfrm>
              <a:off x="4272" y="196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21" name="Oval 1048820"/>
            <p:cNvSpPr/>
            <p:nvPr/>
          </p:nvSpPr>
          <p:spPr>
            <a:xfrm>
              <a:off x="4896" y="196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22" name="Oval 1048821"/>
            <p:cNvSpPr/>
            <p:nvPr/>
          </p:nvSpPr>
          <p:spPr>
            <a:xfrm>
              <a:off x="4896" y="12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23" name="TextBox 1048822"/>
            <p:cNvSpPr txBox="1"/>
            <p:nvPr/>
          </p:nvSpPr>
          <p:spPr>
            <a:xfrm>
              <a:off x="3509" y="1248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A</a:t>
              </a:r>
            </a:p>
          </p:txBody>
        </p:sp>
        <p:sp>
          <p:nvSpPr>
            <p:cNvPr id="1048824" name="TextBox 1048823"/>
            <p:cNvSpPr txBox="1"/>
            <p:nvPr/>
          </p:nvSpPr>
          <p:spPr>
            <a:xfrm>
              <a:off x="3504" y="1996"/>
              <a:ext cx="208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D</a:t>
              </a:r>
            </a:p>
          </p:txBody>
        </p:sp>
        <p:sp>
          <p:nvSpPr>
            <p:cNvPr id="1048825" name="TextBox 1048824"/>
            <p:cNvSpPr txBox="1"/>
            <p:nvPr/>
          </p:nvSpPr>
          <p:spPr>
            <a:xfrm>
              <a:off x="4320" y="2017"/>
              <a:ext cx="194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1048826" name="TextBox 1048825"/>
            <p:cNvSpPr txBox="1"/>
            <p:nvPr/>
          </p:nvSpPr>
          <p:spPr>
            <a:xfrm>
              <a:off x="4949" y="2016"/>
              <a:ext cx="194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F</a:t>
              </a:r>
            </a:p>
          </p:txBody>
        </p:sp>
        <p:sp>
          <p:nvSpPr>
            <p:cNvPr id="1048827" name="TextBox 1048826"/>
            <p:cNvSpPr txBox="1"/>
            <p:nvPr/>
          </p:nvSpPr>
          <p:spPr>
            <a:xfrm>
              <a:off x="4332" y="1248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048828" name="TextBox 1048827"/>
            <p:cNvSpPr txBox="1"/>
            <p:nvPr/>
          </p:nvSpPr>
          <p:spPr>
            <a:xfrm>
              <a:off x="4944" y="1249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048829" name="Straight Connector 1048828"/>
            <p:cNvSpPr/>
            <p:nvPr/>
          </p:nvSpPr>
          <p:spPr>
            <a:xfrm>
              <a:off x="3696" y="1440"/>
              <a:ext cx="624" cy="57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</a:ln>
          </p:spPr>
        </p:sp>
        <p:sp>
          <p:nvSpPr>
            <p:cNvPr id="1048830" name="Straight Connector 1048829"/>
            <p:cNvSpPr/>
            <p:nvPr/>
          </p:nvSpPr>
          <p:spPr>
            <a:xfrm>
              <a:off x="3744" y="1344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</a:ln>
          </p:spPr>
        </p:sp>
        <p:sp>
          <p:nvSpPr>
            <p:cNvPr id="1048831" name="Straight Connector 1048830"/>
            <p:cNvSpPr/>
            <p:nvPr/>
          </p:nvSpPr>
          <p:spPr>
            <a:xfrm flipV="1">
              <a:off x="4416" y="1488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</a:ln>
          </p:spPr>
        </p:sp>
        <p:sp>
          <p:nvSpPr>
            <p:cNvPr id="1048832" name="Straight Connector 1048831"/>
            <p:cNvSpPr/>
            <p:nvPr/>
          </p:nvSpPr>
          <p:spPr>
            <a:xfrm flipH="1" flipV="1">
              <a:off x="5040" y="1488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33" name="Straight Connector 1048832"/>
            <p:cNvSpPr/>
            <p:nvPr/>
          </p:nvSpPr>
          <p:spPr>
            <a:xfrm flipH="1" flipV="1">
              <a:off x="3696" y="2256"/>
              <a:ext cx="240" cy="288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34" name="TextBox 1048833"/>
            <p:cNvSpPr txBox="1"/>
            <p:nvPr/>
          </p:nvSpPr>
          <p:spPr>
            <a:xfrm>
              <a:off x="3888" y="2496"/>
              <a:ext cx="876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Unreachable</a:t>
              </a:r>
            </a:p>
          </p:txBody>
        </p:sp>
        <p:sp>
          <p:nvSpPr>
            <p:cNvPr id="1048835" name="Straight Connector 1048834"/>
            <p:cNvSpPr/>
            <p:nvPr/>
          </p:nvSpPr>
          <p:spPr>
            <a:xfrm flipV="1">
              <a:off x="3600" y="1632"/>
              <a:ext cx="288" cy="14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36" name="TextBox 1048835"/>
            <p:cNvSpPr txBox="1"/>
            <p:nvPr/>
          </p:nvSpPr>
          <p:spPr>
            <a:xfrm>
              <a:off x="3168" y="1703"/>
              <a:ext cx="444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Cycle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048748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2192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 algn="l"/>
            <a:r>
              <a:rPr sz="4000"/>
              <a:t>Path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762000" y="3429000"/>
            <a:ext cx="2743200" cy="2060574"/>
            <a:chOff x="384" y="2016"/>
            <a:chExt cx="1728" cy="1298"/>
          </a:xfrm>
        </p:grpSpPr>
        <p:sp>
          <p:nvSpPr>
            <p:cNvPr id="1048750" name="Oval 1048749"/>
            <p:cNvSpPr/>
            <p:nvPr/>
          </p:nvSpPr>
          <p:spPr>
            <a:xfrm>
              <a:off x="384" y="201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51" name="Oval 1048750"/>
            <p:cNvSpPr/>
            <p:nvPr/>
          </p:nvSpPr>
          <p:spPr>
            <a:xfrm>
              <a:off x="384" y="268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52" name="Oval 1048751"/>
            <p:cNvSpPr/>
            <p:nvPr/>
          </p:nvSpPr>
          <p:spPr>
            <a:xfrm>
              <a:off x="1200" y="201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  <p:txBody>
            <a:bodyPr wrap="none" lIns="91440" tIns="45720" rIns="91440" bIns="45720" anchor="ctr"/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algn="ctr" latinLnBrk="1"/>
              <a:endParaRPr>
                <a:latin typeface="Arial Black" pitchFamily="34" charset="0"/>
              </a:endParaRPr>
            </a:p>
          </p:txBody>
        </p:sp>
        <p:sp>
          <p:nvSpPr>
            <p:cNvPr id="1048753" name="Oval 1048752"/>
            <p:cNvSpPr/>
            <p:nvPr/>
          </p:nvSpPr>
          <p:spPr>
            <a:xfrm>
              <a:off x="1200" y="268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54" name="Oval 1048753"/>
            <p:cNvSpPr/>
            <p:nvPr/>
          </p:nvSpPr>
          <p:spPr>
            <a:xfrm>
              <a:off x="1824" y="201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55" name="Oval 1048754"/>
            <p:cNvSpPr/>
            <p:nvPr/>
          </p:nvSpPr>
          <p:spPr>
            <a:xfrm>
              <a:off x="1824" y="268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56" name="Straight Connector 1048755"/>
            <p:cNvSpPr/>
            <p:nvPr/>
          </p:nvSpPr>
          <p:spPr>
            <a:xfrm flipV="1">
              <a:off x="528" y="2304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57" name="Straight Connector 1048756"/>
            <p:cNvSpPr/>
            <p:nvPr/>
          </p:nvSpPr>
          <p:spPr>
            <a:xfrm>
              <a:off x="672" y="2160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58" name="Straight Connector 1048757"/>
            <p:cNvSpPr/>
            <p:nvPr/>
          </p:nvSpPr>
          <p:spPr>
            <a:xfrm flipH="1">
              <a:off x="672" y="2256"/>
              <a:ext cx="528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59" name="Freeform 1048758"/>
            <p:cNvSpPr/>
            <p:nvPr/>
          </p:nvSpPr>
          <p:spPr>
            <a:xfrm>
              <a:off x="672" y="2680"/>
              <a:ext cx="528" cy="152"/>
            </a:xfrm>
            <a:custGeom>
              <a:avLst/>
              <a:gdLst/>
              <a:ahLst/>
              <a:cxnLst/>
              <a:rect l="0" t="0" r="0" b="0"/>
              <a:pathLst>
                <a:path w="528" h="152">
                  <a:moveTo>
                    <a:pt x="0" y="152"/>
                  </a:moveTo>
                  <a:cubicBezTo>
                    <a:pt x="124" y="84"/>
                    <a:pt x="248" y="16"/>
                    <a:pt x="336" y="8"/>
                  </a:cubicBezTo>
                  <a:cubicBezTo>
                    <a:pt x="424" y="0"/>
                    <a:pt x="496" y="80"/>
                    <a:pt x="528" y="10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  <a:tailEnd type="triangle" w="med" len="med"/>
            </a:ln>
          </p:spPr>
        </p:sp>
        <p:sp>
          <p:nvSpPr>
            <p:cNvPr id="1048760" name="Freeform 1048759"/>
            <p:cNvSpPr/>
            <p:nvPr/>
          </p:nvSpPr>
          <p:spPr>
            <a:xfrm>
              <a:off x="672" y="2928"/>
              <a:ext cx="576" cy="168"/>
            </a:xfrm>
            <a:custGeom>
              <a:avLst/>
              <a:gdLst/>
              <a:ahLst/>
              <a:cxnLst/>
              <a:rect l="0" t="0" r="0" b="0"/>
              <a:pathLst>
                <a:path w="576" h="168">
                  <a:moveTo>
                    <a:pt x="576" y="0"/>
                  </a:moveTo>
                  <a:cubicBezTo>
                    <a:pt x="516" y="60"/>
                    <a:pt x="456" y="120"/>
                    <a:pt x="384" y="144"/>
                  </a:cubicBezTo>
                  <a:cubicBezTo>
                    <a:pt x="312" y="168"/>
                    <a:pt x="200" y="152"/>
                    <a:pt x="144" y="144"/>
                  </a:cubicBezTo>
                  <a:cubicBezTo>
                    <a:pt x="88" y="136"/>
                    <a:pt x="72" y="120"/>
                    <a:pt x="48" y="96"/>
                  </a:cubicBezTo>
                  <a:cubicBezTo>
                    <a:pt x="24" y="72"/>
                    <a:pt x="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  <a:tailEnd type="triangle" w="med" len="med"/>
            </a:ln>
          </p:spPr>
        </p:sp>
        <p:sp>
          <p:nvSpPr>
            <p:cNvPr id="1048761" name="Straight Connector 1048760"/>
            <p:cNvSpPr/>
            <p:nvPr/>
          </p:nvSpPr>
          <p:spPr>
            <a:xfrm flipV="1">
              <a:off x="1968" y="2304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62" name="TextBox 1048761"/>
            <p:cNvSpPr txBox="1"/>
            <p:nvPr/>
          </p:nvSpPr>
          <p:spPr>
            <a:xfrm>
              <a:off x="437" y="2016"/>
              <a:ext cx="164" cy="21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1</a:t>
              </a:r>
            </a:p>
          </p:txBody>
        </p:sp>
        <p:sp>
          <p:nvSpPr>
            <p:cNvPr id="1048763" name="TextBox 1048762"/>
            <p:cNvSpPr txBox="1"/>
            <p:nvPr/>
          </p:nvSpPr>
          <p:spPr>
            <a:xfrm>
              <a:off x="1260" y="2064"/>
              <a:ext cx="180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48764" name="TextBox 1048763"/>
            <p:cNvSpPr txBox="1"/>
            <p:nvPr/>
          </p:nvSpPr>
          <p:spPr>
            <a:xfrm>
              <a:off x="1872" y="2044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3</a:t>
              </a:r>
            </a:p>
          </p:txBody>
        </p:sp>
        <p:sp>
          <p:nvSpPr>
            <p:cNvPr id="1048765" name="TextBox 1048764"/>
            <p:cNvSpPr txBox="1"/>
            <p:nvPr/>
          </p:nvSpPr>
          <p:spPr>
            <a:xfrm>
              <a:off x="437" y="268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4</a:t>
              </a:r>
            </a:p>
          </p:txBody>
        </p:sp>
        <p:sp>
          <p:nvSpPr>
            <p:cNvPr id="1048766" name="TextBox 1048765"/>
            <p:cNvSpPr txBox="1"/>
            <p:nvPr/>
          </p:nvSpPr>
          <p:spPr>
            <a:xfrm>
              <a:off x="1248" y="2736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5</a:t>
              </a:r>
            </a:p>
          </p:txBody>
        </p:sp>
        <p:sp>
          <p:nvSpPr>
            <p:cNvPr id="1048767" name="TextBox 1048766"/>
            <p:cNvSpPr txBox="1"/>
            <p:nvPr/>
          </p:nvSpPr>
          <p:spPr>
            <a:xfrm>
              <a:off x="1872" y="2736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6</a:t>
              </a:r>
            </a:p>
          </p:txBody>
        </p:sp>
        <p:sp>
          <p:nvSpPr>
            <p:cNvPr id="1048768" name="Straight Connector 1048767"/>
            <p:cNvSpPr/>
            <p:nvPr/>
          </p:nvSpPr>
          <p:spPr>
            <a:xfrm flipH="1" flipV="1">
              <a:off x="1200" y="3024"/>
              <a:ext cx="240" cy="9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69" name="TextBox 1048768"/>
            <p:cNvSpPr txBox="1"/>
            <p:nvPr/>
          </p:nvSpPr>
          <p:spPr>
            <a:xfrm>
              <a:off x="1440" y="3072"/>
              <a:ext cx="444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Cycle</a:t>
              </a:r>
            </a:p>
          </p:txBody>
        </p:sp>
      </p:grpSp>
      <p:sp>
        <p:nvSpPr>
          <p:cNvPr id="1048770" name="TextBox 1048769"/>
          <p:cNvSpPr txBox="1"/>
          <p:nvPr/>
        </p:nvSpPr>
        <p:spPr>
          <a:xfrm>
            <a:off x="381000" y="5486400"/>
            <a:ext cx="3497580" cy="13199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>
                <a:latin typeface="Arial Black" pitchFamily="34" charset="0"/>
              </a:rPr>
              <a:t>Simple path from 1 to 5 </a:t>
            </a:r>
            <a:r>
              <a:t/>
            </a:r>
            <a:br/>
            <a:r>
              <a:rPr>
                <a:latin typeface="Arial Black" pitchFamily="34" charset="0"/>
              </a:rPr>
              <a:t>   = [ 1, 2, 4, 5 ]</a:t>
            </a:r>
          </a:p>
          <a:p>
            <a:pPr lvl="0" latinLnBrk="1"/>
            <a:r>
              <a:t>Our text’s alternates the vertices</a:t>
            </a:r>
            <a:br/>
            <a:r>
              <a:t>and edges.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4572000" y="3276600"/>
            <a:ext cx="3200400" cy="2441574"/>
            <a:chOff x="3168" y="1200"/>
            <a:chExt cx="2016" cy="1538"/>
          </a:xfrm>
        </p:grpSpPr>
        <p:sp>
          <p:nvSpPr>
            <p:cNvPr id="1048771" name="Oval 1048770"/>
            <p:cNvSpPr/>
            <p:nvPr/>
          </p:nvSpPr>
          <p:spPr>
            <a:xfrm>
              <a:off x="3456" y="12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72" name="Oval 1048771"/>
            <p:cNvSpPr/>
            <p:nvPr/>
          </p:nvSpPr>
          <p:spPr>
            <a:xfrm>
              <a:off x="3456" y="196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73" name="Oval 1048772"/>
            <p:cNvSpPr/>
            <p:nvPr/>
          </p:nvSpPr>
          <p:spPr>
            <a:xfrm>
              <a:off x="4272" y="12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74" name="Oval 1048773"/>
            <p:cNvSpPr/>
            <p:nvPr/>
          </p:nvSpPr>
          <p:spPr>
            <a:xfrm>
              <a:off x="4272" y="196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75" name="Oval 1048774"/>
            <p:cNvSpPr/>
            <p:nvPr/>
          </p:nvSpPr>
          <p:spPr>
            <a:xfrm>
              <a:off x="4896" y="196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76" name="Oval 1048775"/>
            <p:cNvSpPr/>
            <p:nvPr/>
          </p:nvSpPr>
          <p:spPr>
            <a:xfrm>
              <a:off x="4896" y="12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77" name="TextBox 1048776"/>
            <p:cNvSpPr txBox="1"/>
            <p:nvPr/>
          </p:nvSpPr>
          <p:spPr>
            <a:xfrm>
              <a:off x="3509" y="1248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A</a:t>
              </a:r>
            </a:p>
          </p:txBody>
        </p:sp>
        <p:sp>
          <p:nvSpPr>
            <p:cNvPr id="1048778" name="TextBox 1048777"/>
            <p:cNvSpPr txBox="1"/>
            <p:nvPr/>
          </p:nvSpPr>
          <p:spPr>
            <a:xfrm>
              <a:off x="3504" y="1996"/>
              <a:ext cx="208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D</a:t>
              </a:r>
            </a:p>
          </p:txBody>
        </p:sp>
        <p:sp>
          <p:nvSpPr>
            <p:cNvPr id="1048779" name="TextBox 1048778"/>
            <p:cNvSpPr txBox="1"/>
            <p:nvPr/>
          </p:nvSpPr>
          <p:spPr>
            <a:xfrm>
              <a:off x="4320" y="2017"/>
              <a:ext cx="194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1048780" name="TextBox 1048779"/>
            <p:cNvSpPr txBox="1"/>
            <p:nvPr/>
          </p:nvSpPr>
          <p:spPr>
            <a:xfrm>
              <a:off x="4949" y="2016"/>
              <a:ext cx="194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F</a:t>
              </a:r>
            </a:p>
          </p:txBody>
        </p:sp>
        <p:sp>
          <p:nvSpPr>
            <p:cNvPr id="1048781" name="TextBox 1048780"/>
            <p:cNvSpPr txBox="1"/>
            <p:nvPr/>
          </p:nvSpPr>
          <p:spPr>
            <a:xfrm>
              <a:off x="4332" y="1248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048782" name="TextBox 1048781"/>
            <p:cNvSpPr txBox="1"/>
            <p:nvPr/>
          </p:nvSpPr>
          <p:spPr>
            <a:xfrm>
              <a:off x="4944" y="1249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048783" name="Straight Connector 1048782"/>
            <p:cNvSpPr/>
            <p:nvPr/>
          </p:nvSpPr>
          <p:spPr>
            <a:xfrm>
              <a:off x="3696" y="1440"/>
              <a:ext cx="624" cy="57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</a:ln>
          </p:spPr>
        </p:sp>
        <p:sp>
          <p:nvSpPr>
            <p:cNvPr id="1048784" name="Straight Connector 1048783"/>
            <p:cNvSpPr/>
            <p:nvPr/>
          </p:nvSpPr>
          <p:spPr>
            <a:xfrm>
              <a:off x="3744" y="1344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</a:ln>
          </p:spPr>
        </p:sp>
        <p:sp>
          <p:nvSpPr>
            <p:cNvPr id="1048785" name="Straight Connector 1048784"/>
            <p:cNvSpPr/>
            <p:nvPr/>
          </p:nvSpPr>
          <p:spPr>
            <a:xfrm flipV="1">
              <a:off x="4416" y="1488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ysDot"/>
              <a:round/>
            </a:ln>
          </p:spPr>
        </p:sp>
        <p:sp>
          <p:nvSpPr>
            <p:cNvPr id="1048786" name="Straight Connector 1048785"/>
            <p:cNvSpPr/>
            <p:nvPr/>
          </p:nvSpPr>
          <p:spPr>
            <a:xfrm flipH="1" flipV="1">
              <a:off x="5040" y="1488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87" name="Straight Connector 1048786"/>
            <p:cNvSpPr/>
            <p:nvPr/>
          </p:nvSpPr>
          <p:spPr>
            <a:xfrm flipH="1" flipV="1">
              <a:off x="3696" y="2256"/>
              <a:ext cx="240" cy="288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88" name="TextBox 1048787"/>
            <p:cNvSpPr txBox="1"/>
            <p:nvPr/>
          </p:nvSpPr>
          <p:spPr>
            <a:xfrm>
              <a:off x="3888" y="2496"/>
              <a:ext cx="876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Unreachable</a:t>
              </a:r>
            </a:p>
          </p:txBody>
        </p:sp>
        <p:sp>
          <p:nvSpPr>
            <p:cNvPr id="1048789" name="Straight Connector 1048788"/>
            <p:cNvSpPr/>
            <p:nvPr/>
          </p:nvSpPr>
          <p:spPr>
            <a:xfrm flipV="1">
              <a:off x="3600" y="1632"/>
              <a:ext cx="288" cy="14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90" name="TextBox 1048789"/>
            <p:cNvSpPr txBox="1"/>
            <p:nvPr/>
          </p:nvSpPr>
          <p:spPr>
            <a:xfrm>
              <a:off x="3168" y="1703"/>
              <a:ext cx="444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Cycle</a:t>
              </a:r>
            </a:p>
          </p:txBody>
        </p:sp>
      </p:grpSp>
      <p:sp>
        <p:nvSpPr>
          <p:cNvPr id="1048791" name="Rectangle 1048790"/>
          <p:cNvSpPr/>
          <p:nvPr/>
        </p:nvSpPr>
        <p:spPr>
          <a:xfrm>
            <a:off x="4267200" y="6019800"/>
            <a:ext cx="4343400" cy="5334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 algn="l"/>
            <a:r>
              <a:rPr sz="2000"/>
              <a:t>If there is  path </a:t>
            </a:r>
            <a:r>
              <a:rPr sz="2000" i="1"/>
              <a:t>p</a:t>
            </a:r>
            <a:r>
              <a:rPr sz="2000"/>
              <a:t> from </a:t>
            </a:r>
            <a:r>
              <a:rPr sz="2000" i="1"/>
              <a:t>u</a:t>
            </a:r>
            <a:r>
              <a:rPr sz="2000"/>
              <a:t> to </a:t>
            </a:r>
            <a:r>
              <a:rPr sz="2000" i="1"/>
              <a:t>v</a:t>
            </a:r>
            <a:r>
              <a:rPr sz="2000"/>
              <a:t> then we say </a:t>
            </a:r>
            <a:r>
              <a:rPr sz="2000" i="1"/>
              <a:t>v</a:t>
            </a:r>
            <a:r>
              <a:rPr sz="2000"/>
              <a:t> is </a:t>
            </a:r>
            <a:r>
              <a:rPr sz="2000" b="1"/>
              <a:t>reachable</a:t>
            </a:r>
            <a:r>
              <a:rPr sz="2000"/>
              <a:t> from </a:t>
            </a:r>
            <a:r>
              <a:rPr sz="2000" i="1"/>
              <a:t>u</a:t>
            </a:r>
            <a:r>
              <a:rPr sz="2000"/>
              <a:t> via </a:t>
            </a:r>
            <a:r>
              <a:rPr sz="2000" i="1"/>
              <a:t>p</a:t>
            </a:r>
            <a:r>
              <a:rPr sz="2000"/>
              <a:t>. </a:t>
            </a:r>
          </a:p>
        </p:txBody>
      </p:sp>
      <p:sp>
        <p:nvSpPr>
          <p:cNvPr id="1048792" name="Text Placeholder 1048791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8229600" cy="20574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l"/>
            <a:r>
              <a:rPr sz="2800"/>
              <a:t>A </a:t>
            </a:r>
            <a:r>
              <a:rPr sz="2800" i="1"/>
              <a:t>path</a:t>
            </a:r>
            <a:r>
              <a:rPr sz="2800"/>
              <a:t> is a sequence of vertices such that there is an edge from each vertex to its successor.  </a:t>
            </a:r>
          </a:p>
          <a:p>
            <a:pPr lvl="0" algn="l"/>
            <a:r>
              <a:rPr sz="2800"/>
              <a:t>A path is </a:t>
            </a:r>
            <a:r>
              <a:rPr sz="2800" b="1" i="1"/>
              <a:t>simple</a:t>
            </a:r>
            <a:r>
              <a:rPr sz="2800"/>
              <a:t> if each vertex is distinct.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Title 1048929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Planar Graph</a:t>
            </a:r>
          </a:p>
        </p:txBody>
      </p:sp>
      <p:pic>
        <p:nvPicPr>
          <p:cNvPr id="2097169" name="Content Placeholder 2097168"/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22850" y="1600200"/>
            <a:ext cx="3287712" cy="2189162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</p:pic>
      <p:sp>
        <p:nvSpPr>
          <p:cNvPr id="1048931" name="Text Placeholder 1048930"/>
          <p:cNvSpPr>
            <a:spLocks noGrp="1"/>
          </p:cNvSpPr>
          <p:nvPr>
            <p:ph type="body" sz="half" idx="3"/>
          </p:nvPr>
        </p:nvSpPr>
        <p:spPr>
          <a:xfrm>
            <a:off x="457200" y="3941762"/>
            <a:ext cx="8229600" cy="21891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800">
                <a:solidFill>
                  <a:schemeClr val="dk1"/>
                </a:solidFill>
              </a:defRPr>
            </a:lvl1pPr>
            <a:lvl2pPr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2400">
                <a:solidFill>
                  <a:schemeClr val="dk1"/>
                </a:solidFill>
              </a:defRPr>
            </a:lvl2pPr>
            <a:lvl3pPr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Blip>
                <a:blip r:embed="rId5"/>
              </a:buBlip>
              <a:defRPr sz="2000">
                <a:solidFill>
                  <a:schemeClr val="dk1"/>
                </a:solidFill>
              </a:defRPr>
            </a:lvl3pPr>
            <a:lvl4pPr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1800">
                <a:solidFill>
                  <a:schemeClr val="dk1"/>
                </a:solidFill>
              </a:defRPr>
            </a:lvl4pPr>
            <a:lvl5pPr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Blip>
                <a:blip r:embed="rId6"/>
              </a:buBlip>
              <a:defRPr sz="1800">
                <a:solidFill>
                  <a:schemeClr val="dk1"/>
                </a:solidFill>
              </a:defRPr>
            </a:lvl5pPr>
          </a:lstStyle>
          <a:p>
            <a:pPr lvl="0"/>
            <a:r>
              <a:rPr sz="2400"/>
              <a:t>Can be drawn on a plane such that no two edges intersect</a:t>
            </a:r>
          </a:p>
          <a:p>
            <a:pPr lvl="0"/>
            <a:r>
              <a:rPr sz="2400"/>
              <a:t>K</a:t>
            </a:r>
            <a:r>
              <a:rPr sz="2400" baseline="-25000"/>
              <a:t>4</a:t>
            </a:r>
            <a:r>
              <a:rPr sz="2400"/>
              <a:t> is the largest complete graph that is planar</a:t>
            </a:r>
          </a:p>
        </p:txBody>
      </p:sp>
      <p:pic>
        <p:nvPicPr>
          <p:cNvPr id="2097170" name="Content Placeholder 2097169"/>
          <p:cNvPicPr>
            <a:picLocks noGrp="1"/>
          </p:cNvPicPr>
          <p:nvPr>
            <p:ph sz="quarter" idx="1"/>
          </p:nvPr>
        </p:nvPicPr>
        <p:blipFill>
          <a:blip r:embed="rId7"/>
          <a:srcRect/>
          <a:stretch>
            <a:fillRect/>
          </a:stretch>
        </p:blipFill>
        <p:spPr>
          <a:xfrm>
            <a:off x="1381125" y="1600200"/>
            <a:ext cx="2189162" cy="2189162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Title 1048937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3600"/>
              <a:t>Tree</a:t>
            </a:r>
          </a:p>
        </p:txBody>
      </p:sp>
      <p:sp>
        <p:nvSpPr>
          <p:cNvPr id="1048939" name="Text Placeholder 104893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51054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800">
                <a:solidFill>
                  <a:schemeClr val="dk1"/>
                </a:solidFill>
              </a:defRPr>
            </a:lvl1pPr>
            <a:lvl2pPr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2400">
                <a:solidFill>
                  <a:schemeClr val="dk1"/>
                </a:solidFill>
              </a:defRPr>
            </a:lvl2pPr>
            <a:lvl3pPr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dk1"/>
                </a:solidFill>
              </a:defRPr>
            </a:lvl3pPr>
            <a:lvl4pPr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1800">
                <a:solidFill>
                  <a:schemeClr val="dk1"/>
                </a:solidFill>
              </a:defRPr>
            </a:lvl4pPr>
            <a:lvl5pPr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Blip>
                <a:blip r:embed="rId5"/>
              </a:buBlip>
              <a:defRPr sz="1800">
                <a:solidFill>
                  <a:schemeClr val="dk1"/>
                </a:solidFill>
              </a:defRPr>
            </a:lvl5pPr>
          </a:lstStyle>
          <a:p>
            <a:pPr lvl="0"/>
            <a:endParaRPr/>
          </a:p>
          <a:p>
            <a:pPr lvl="0"/>
            <a:r>
              <a:rPr lang="en-US"/>
              <a:t>Connected</a:t>
            </a:r>
            <a:r>
              <a:t> Acyclic Graph</a:t>
            </a:r>
            <a:endParaRPr lang="zh-CN" altLang="en-US"/>
          </a:p>
          <a:p>
            <a:pPr lvl="0"/>
            <a:r>
              <a:rPr lang="en-US"/>
              <a:t>For any two</a:t>
            </a:r>
            <a:r>
              <a:t> </a:t>
            </a:r>
            <a:r>
              <a:rPr lang="en-US"/>
              <a:t>vertices</a:t>
            </a:r>
            <a:r>
              <a:t> </a:t>
            </a:r>
            <a:r>
              <a:rPr lang="en-US" i="1"/>
              <a:t>there exists exactly</a:t>
            </a:r>
            <a:r>
              <a:t> one path between them</a:t>
            </a:r>
            <a:r>
              <a:rPr lang="en-US"/>
              <a:t>.</a:t>
            </a:r>
            <a:endParaRPr lang="zh-CN" altLang="en-US"/>
          </a:p>
        </p:txBody>
      </p:sp>
      <p:pic>
        <p:nvPicPr>
          <p:cNvPr id="2097172" name="Content Placeholder 2097171"/>
          <p:cNvPicPr>
            <a:picLocks noGrp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5867400" y="2133600"/>
            <a:ext cx="3038475" cy="3546475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7" name="Title 1048846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A </a:t>
            </a:r>
            <a:r>
              <a:rPr sz="4000" b="1" i="1"/>
              <a:t>weighted graph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381000" y="3048000"/>
            <a:ext cx="8229600" cy="3048000"/>
            <a:chOff x="240" y="1200"/>
            <a:chExt cx="5184" cy="1920"/>
          </a:xfrm>
        </p:grpSpPr>
        <p:sp>
          <p:nvSpPr>
            <p:cNvPr id="1048848" name="Oval 1048847"/>
            <p:cNvSpPr/>
            <p:nvPr/>
          </p:nvSpPr>
          <p:spPr>
            <a:xfrm>
              <a:off x="624" y="164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49" name="Oval 1048848"/>
            <p:cNvSpPr/>
            <p:nvPr/>
          </p:nvSpPr>
          <p:spPr>
            <a:xfrm>
              <a:off x="624" y="232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50" name="Oval 1048849"/>
            <p:cNvSpPr/>
            <p:nvPr/>
          </p:nvSpPr>
          <p:spPr>
            <a:xfrm>
              <a:off x="1440" y="164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51" name="Oval 1048850"/>
            <p:cNvSpPr/>
            <p:nvPr/>
          </p:nvSpPr>
          <p:spPr>
            <a:xfrm>
              <a:off x="1440" y="232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52" name="Oval 1048851"/>
            <p:cNvSpPr/>
            <p:nvPr/>
          </p:nvSpPr>
          <p:spPr>
            <a:xfrm>
              <a:off x="2064" y="164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53" name="Oval 1048852"/>
            <p:cNvSpPr/>
            <p:nvPr/>
          </p:nvSpPr>
          <p:spPr>
            <a:xfrm>
              <a:off x="2064" y="232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54" name="Straight Connector 1048853"/>
            <p:cNvSpPr/>
            <p:nvPr/>
          </p:nvSpPr>
          <p:spPr>
            <a:xfrm flipV="1">
              <a:off x="768" y="1936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55" name="Straight Connector 1048854"/>
            <p:cNvSpPr/>
            <p:nvPr/>
          </p:nvSpPr>
          <p:spPr>
            <a:xfrm>
              <a:off x="912" y="1792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56" name="Straight Connector 1048855"/>
            <p:cNvSpPr/>
            <p:nvPr/>
          </p:nvSpPr>
          <p:spPr>
            <a:xfrm flipH="1">
              <a:off x="912" y="1888"/>
              <a:ext cx="528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57" name="Freeform 1048856"/>
            <p:cNvSpPr/>
            <p:nvPr/>
          </p:nvSpPr>
          <p:spPr>
            <a:xfrm>
              <a:off x="912" y="2312"/>
              <a:ext cx="528" cy="152"/>
            </a:xfrm>
            <a:custGeom>
              <a:avLst/>
              <a:gdLst/>
              <a:ahLst/>
              <a:cxnLst/>
              <a:rect l="0" t="0" r="0" b="0"/>
              <a:pathLst>
                <a:path w="528" h="152">
                  <a:moveTo>
                    <a:pt x="0" y="152"/>
                  </a:moveTo>
                  <a:cubicBezTo>
                    <a:pt x="124" y="84"/>
                    <a:pt x="248" y="16"/>
                    <a:pt x="336" y="8"/>
                  </a:cubicBezTo>
                  <a:cubicBezTo>
                    <a:pt x="424" y="0"/>
                    <a:pt x="496" y="80"/>
                    <a:pt x="528" y="10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58" name="Freeform 1048857"/>
            <p:cNvSpPr/>
            <p:nvPr/>
          </p:nvSpPr>
          <p:spPr>
            <a:xfrm>
              <a:off x="912" y="2560"/>
              <a:ext cx="576" cy="168"/>
            </a:xfrm>
            <a:custGeom>
              <a:avLst/>
              <a:gdLst/>
              <a:ahLst/>
              <a:cxnLst/>
              <a:rect l="0" t="0" r="0" b="0"/>
              <a:pathLst>
                <a:path w="576" h="168">
                  <a:moveTo>
                    <a:pt x="576" y="0"/>
                  </a:moveTo>
                  <a:cubicBezTo>
                    <a:pt x="516" y="60"/>
                    <a:pt x="456" y="120"/>
                    <a:pt x="384" y="144"/>
                  </a:cubicBezTo>
                  <a:cubicBezTo>
                    <a:pt x="312" y="168"/>
                    <a:pt x="200" y="152"/>
                    <a:pt x="144" y="144"/>
                  </a:cubicBezTo>
                  <a:cubicBezTo>
                    <a:pt x="88" y="136"/>
                    <a:pt x="72" y="120"/>
                    <a:pt x="48" y="96"/>
                  </a:cubicBezTo>
                  <a:cubicBezTo>
                    <a:pt x="24" y="72"/>
                    <a:pt x="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59" name="Straight Connector 1048858"/>
            <p:cNvSpPr/>
            <p:nvPr/>
          </p:nvSpPr>
          <p:spPr>
            <a:xfrm flipV="1">
              <a:off x="2208" y="1936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860" name="TextBox 1048859"/>
            <p:cNvSpPr txBox="1"/>
            <p:nvPr/>
          </p:nvSpPr>
          <p:spPr>
            <a:xfrm>
              <a:off x="677" y="1648"/>
              <a:ext cx="164" cy="21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1</a:t>
              </a:r>
            </a:p>
          </p:txBody>
        </p:sp>
        <p:sp>
          <p:nvSpPr>
            <p:cNvPr id="1048861" name="TextBox 1048860"/>
            <p:cNvSpPr txBox="1"/>
            <p:nvPr/>
          </p:nvSpPr>
          <p:spPr>
            <a:xfrm>
              <a:off x="1500" y="1696"/>
              <a:ext cx="180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48862" name="TextBox 1048861"/>
            <p:cNvSpPr txBox="1"/>
            <p:nvPr/>
          </p:nvSpPr>
          <p:spPr>
            <a:xfrm>
              <a:off x="2112" y="1676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3</a:t>
              </a:r>
            </a:p>
          </p:txBody>
        </p:sp>
        <p:sp>
          <p:nvSpPr>
            <p:cNvPr id="1048863" name="TextBox 1048862"/>
            <p:cNvSpPr txBox="1"/>
            <p:nvPr/>
          </p:nvSpPr>
          <p:spPr>
            <a:xfrm>
              <a:off x="677" y="2320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4</a:t>
              </a:r>
            </a:p>
          </p:txBody>
        </p:sp>
        <p:sp>
          <p:nvSpPr>
            <p:cNvPr id="1048864" name="TextBox 1048863"/>
            <p:cNvSpPr txBox="1"/>
            <p:nvPr/>
          </p:nvSpPr>
          <p:spPr>
            <a:xfrm>
              <a:off x="1488" y="236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5</a:t>
              </a:r>
            </a:p>
          </p:txBody>
        </p:sp>
        <p:sp>
          <p:nvSpPr>
            <p:cNvPr id="1048865" name="TextBox 1048864"/>
            <p:cNvSpPr txBox="1"/>
            <p:nvPr/>
          </p:nvSpPr>
          <p:spPr>
            <a:xfrm>
              <a:off x="2112" y="236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6</a:t>
              </a:r>
            </a:p>
          </p:txBody>
        </p:sp>
        <p:sp>
          <p:nvSpPr>
            <p:cNvPr id="1048866" name="TextBox 1048865"/>
            <p:cNvSpPr txBox="1"/>
            <p:nvPr/>
          </p:nvSpPr>
          <p:spPr>
            <a:xfrm>
              <a:off x="518" y="2044"/>
              <a:ext cx="244" cy="2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>
                  <a:latin typeface="Arial Black" pitchFamily="34" charset="0"/>
                </a:rPr>
                <a:t>.5</a:t>
              </a:r>
            </a:p>
          </p:txBody>
        </p:sp>
        <p:sp>
          <p:nvSpPr>
            <p:cNvPr id="1048867" name="TextBox 1048866"/>
            <p:cNvSpPr txBox="1"/>
            <p:nvPr/>
          </p:nvSpPr>
          <p:spPr>
            <a:xfrm>
              <a:off x="1036" y="1551"/>
              <a:ext cx="284" cy="23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Arial Black" pitchFamily="34" charset="0"/>
                </a:rPr>
                <a:t>1.2</a:t>
              </a:r>
            </a:p>
          </p:txBody>
        </p:sp>
        <p:sp>
          <p:nvSpPr>
            <p:cNvPr id="1048868" name="TextBox 1048867"/>
            <p:cNvSpPr txBox="1"/>
            <p:nvPr/>
          </p:nvSpPr>
          <p:spPr>
            <a:xfrm>
              <a:off x="1036" y="1920"/>
              <a:ext cx="244" cy="2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>
                  <a:latin typeface="Arial Black" pitchFamily="34" charset="0"/>
                </a:rPr>
                <a:t>.2</a:t>
              </a:r>
            </a:p>
          </p:txBody>
        </p:sp>
        <p:sp>
          <p:nvSpPr>
            <p:cNvPr id="1048869" name="TextBox 1048868"/>
            <p:cNvSpPr txBox="1"/>
            <p:nvPr/>
          </p:nvSpPr>
          <p:spPr>
            <a:xfrm>
              <a:off x="1056" y="2793"/>
              <a:ext cx="244" cy="2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>
                  <a:latin typeface="Arial Black" pitchFamily="34" charset="0"/>
                </a:rPr>
                <a:t>.5</a:t>
              </a:r>
            </a:p>
          </p:txBody>
        </p:sp>
        <p:sp>
          <p:nvSpPr>
            <p:cNvPr id="1048870" name="TextBox 1048869"/>
            <p:cNvSpPr txBox="1"/>
            <p:nvPr/>
          </p:nvSpPr>
          <p:spPr>
            <a:xfrm>
              <a:off x="2208" y="2016"/>
              <a:ext cx="300" cy="2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>
                  <a:latin typeface="Arial Black" pitchFamily="34" charset="0"/>
                </a:rPr>
                <a:t>1.5</a:t>
              </a:r>
            </a:p>
          </p:txBody>
        </p:sp>
        <p:sp>
          <p:nvSpPr>
            <p:cNvPr id="1048871" name="TextBox 1048870"/>
            <p:cNvSpPr txBox="1"/>
            <p:nvPr/>
          </p:nvSpPr>
          <p:spPr>
            <a:xfrm>
              <a:off x="1084" y="2112"/>
              <a:ext cx="244" cy="26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>
                  <a:latin typeface="Arial Black" pitchFamily="34" charset="0"/>
                </a:rPr>
                <a:t>.3</a:t>
              </a:r>
            </a:p>
          </p:txBody>
        </p:sp>
        <p:sp>
          <p:nvSpPr>
            <p:cNvPr id="1048872" name="Oval 1048871"/>
            <p:cNvSpPr/>
            <p:nvPr/>
          </p:nvSpPr>
          <p:spPr>
            <a:xfrm>
              <a:off x="3168" y="1632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73" name="Oval 1048872"/>
            <p:cNvSpPr/>
            <p:nvPr/>
          </p:nvSpPr>
          <p:spPr>
            <a:xfrm>
              <a:off x="3168" y="24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74" name="Oval 1048873"/>
            <p:cNvSpPr/>
            <p:nvPr/>
          </p:nvSpPr>
          <p:spPr>
            <a:xfrm>
              <a:off x="3984" y="1632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75" name="Oval 1048874"/>
            <p:cNvSpPr/>
            <p:nvPr/>
          </p:nvSpPr>
          <p:spPr>
            <a:xfrm>
              <a:off x="3984" y="24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76" name="Oval 1048875"/>
            <p:cNvSpPr/>
            <p:nvPr/>
          </p:nvSpPr>
          <p:spPr>
            <a:xfrm>
              <a:off x="4608" y="24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77" name="Oval 1048876"/>
            <p:cNvSpPr/>
            <p:nvPr/>
          </p:nvSpPr>
          <p:spPr>
            <a:xfrm>
              <a:off x="4608" y="1632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78" name="TextBox 1048877"/>
            <p:cNvSpPr txBox="1"/>
            <p:nvPr/>
          </p:nvSpPr>
          <p:spPr>
            <a:xfrm>
              <a:off x="3221" y="1680"/>
              <a:ext cx="164" cy="21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1</a:t>
              </a:r>
            </a:p>
          </p:txBody>
        </p:sp>
        <p:sp>
          <p:nvSpPr>
            <p:cNvPr id="1048879" name="TextBox 1048878"/>
            <p:cNvSpPr txBox="1"/>
            <p:nvPr/>
          </p:nvSpPr>
          <p:spPr>
            <a:xfrm>
              <a:off x="3216" y="242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4</a:t>
              </a:r>
            </a:p>
          </p:txBody>
        </p:sp>
        <p:sp>
          <p:nvSpPr>
            <p:cNvPr id="1048880" name="TextBox 1048879"/>
            <p:cNvSpPr txBox="1"/>
            <p:nvPr/>
          </p:nvSpPr>
          <p:spPr>
            <a:xfrm>
              <a:off x="4032" y="244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5</a:t>
              </a:r>
            </a:p>
          </p:txBody>
        </p:sp>
        <p:sp>
          <p:nvSpPr>
            <p:cNvPr id="1048881" name="TextBox 1048880"/>
            <p:cNvSpPr txBox="1"/>
            <p:nvPr/>
          </p:nvSpPr>
          <p:spPr>
            <a:xfrm>
              <a:off x="4661" y="244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6</a:t>
              </a:r>
            </a:p>
          </p:txBody>
        </p:sp>
        <p:sp>
          <p:nvSpPr>
            <p:cNvPr id="1048882" name="TextBox 1048881"/>
            <p:cNvSpPr txBox="1"/>
            <p:nvPr/>
          </p:nvSpPr>
          <p:spPr>
            <a:xfrm>
              <a:off x="4044" y="1680"/>
              <a:ext cx="180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48883" name="TextBox 1048882"/>
            <p:cNvSpPr txBox="1"/>
            <p:nvPr/>
          </p:nvSpPr>
          <p:spPr>
            <a:xfrm>
              <a:off x="4656" y="1680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3</a:t>
              </a:r>
            </a:p>
          </p:txBody>
        </p:sp>
        <p:sp>
          <p:nvSpPr>
            <p:cNvPr id="1048884" name="Straight Connector 1048883"/>
            <p:cNvSpPr/>
            <p:nvPr/>
          </p:nvSpPr>
          <p:spPr>
            <a:xfrm>
              <a:off x="3408" y="1872"/>
              <a:ext cx="624" cy="57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85" name="Straight Connector 1048884"/>
            <p:cNvSpPr/>
            <p:nvPr/>
          </p:nvSpPr>
          <p:spPr>
            <a:xfrm>
              <a:off x="3456" y="1776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86" name="Straight Connector 1048885"/>
            <p:cNvSpPr/>
            <p:nvPr/>
          </p:nvSpPr>
          <p:spPr>
            <a:xfrm flipV="1">
              <a:off x="4128" y="1920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87" name="Straight Connector 1048886"/>
            <p:cNvSpPr/>
            <p:nvPr/>
          </p:nvSpPr>
          <p:spPr>
            <a:xfrm flipH="1" flipV="1">
              <a:off x="4752" y="1920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88" name="TextBox 1048887"/>
            <p:cNvSpPr txBox="1"/>
            <p:nvPr/>
          </p:nvSpPr>
          <p:spPr>
            <a:xfrm>
              <a:off x="3542" y="1531"/>
              <a:ext cx="196" cy="23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Arial Black" pitchFamily="34" charset="0"/>
                </a:rPr>
                <a:t>2</a:t>
              </a:r>
            </a:p>
          </p:txBody>
        </p:sp>
        <p:sp>
          <p:nvSpPr>
            <p:cNvPr id="1048889" name="TextBox 1048888"/>
            <p:cNvSpPr txBox="1"/>
            <p:nvPr/>
          </p:nvSpPr>
          <p:spPr>
            <a:xfrm>
              <a:off x="3504" y="2140"/>
              <a:ext cx="164" cy="23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Arial Black" pitchFamily="34" charset="0"/>
                </a:rPr>
                <a:t>1</a:t>
              </a:r>
            </a:p>
          </p:txBody>
        </p:sp>
        <p:sp>
          <p:nvSpPr>
            <p:cNvPr id="1048890" name="TextBox 1048889"/>
            <p:cNvSpPr txBox="1"/>
            <p:nvPr/>
          </p:nvSpPr>
          <p:spPr>
            <a:xfrm>
              <a:off x="4791" y="2044"/>
              <a:ext cx="196" cy="23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Arial Black" pitchFamily="34" charset="0"/>
                </a:rPr>
                <a:t>3</a:t>
              </a:r>
            </a:p>
          </p:txBody>
        </p:sp>
        <p:sp>
          <p:nvSpPr>
            <p:cNvPr id="1048891" name="TextBox 1048890"/>
            <p:cNvSpPr txBox="1"/>
            <p:nvPr/>
          </p:nvSpPr>
          <p:spPr>
            <a:xfrm>
              <a:off x="4167" y="2016"/>
              <a:ext cx="196" cy="23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Arial Black" pitchFamily="34" charset="0"/>
                </a:rPr>
                <a:t>5</a:t>
              </a:r>
            </a:p>
          </p:txBody>
        </p:sp>
        <p:sp>
          <p:nvSpPr>
            <p:cNvPr id="1048892" name="Rectangle 1048891"/>
            <p:cNvSpPr/>
            <p:nvPr/>
          </p:nvSpPr>
          <p:spPr>
            <a:xfrm>
              <a:off x="2832" y="1248"/>
              <a:ext cx="2592" cy="1824"/>
            </a:xfrm>
            <a:prstGeom prst="rect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893" name="Rectangle 1048892"/>
            <p:cNvSpPr/>
            <p:nvPr/>
          </p:nvSpPr>
          <p:spPr>
            <a:xfrm>
              <a:off x="240" y="1200"/>
              <a:ext cx="2448" cy="1920"/>
            </a:xfrm>
            <a:prstGeom prst="rect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  <p:sp>
        <p:nvSpPr>
          <p:cNvPr id="1048894" name="Text Placeholder 104889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 algn="l"/>
            <a:r>
              <a:rPr sz="2800"/>
              <a:t> </a:t>
            </a:r>
            <a:r>
              <a:rPr lang="en-US" sz="2800"/>
              <a:t>It is</a:t>
            </a:r>
            <a:r>
              <a:rPr sz="2800"/>
              <a:t> a graph for which each edge has an associated </a:t>
            </a:r>
            <a:r>
              <a:rPr sz="2800" b="1" i="1"/>
              <a:t>weight</a:t>
            </a:r>
            <a:r>
              <a:rPr sz="2800"/>
              <a:t>, usually given by a </a:t>
            </a:r>
            <a:r>
              <a:rPr sz="2800" b="1" i="1"/>
              <a:t>weight function</a:t>
            </a:r>
            <a:r>
              <a:rPr sz="2800"/>
              <a:t> </a:t>
            </a:r>
            <a:r>
              <a:rPr sz="2800" i="1"/>
              <a:t>w: E</a:t>
            </a:r>
            <a:r>
              <a:rPr sz="2800"/>
              <a:t> </a:t>
            </a:r>
            <a:r>
              <a:rPr sz="2800">
                <a:sym typeface="Symbol" pitchFamily="18" charset="2"/>
              </a:rPr>
              <a:t> </a:t>
            </a:r>
            <a:r>
              <a:rPr sz="2800" b="1">
                <a:sym typeface="Symbol" pitchFamily="18" charset="2"/>
              </a:rPr>
              <a:t>R</a:t>
            </a:r>
            <a:r>
              <a:rPr sz="2800"/>
              <a:t>.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048665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r>
              <a:t>Graph Theory - History</a:t>
            </a:r>
          </a:p>
        </p:txBody>
      </p:sp>
      <p:sp>
        <p:nvSpPr>
          <p:cNvPr id="1048667" name="Text Placeholder 104866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981575" cy="28956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>
              <a:buNone/>
            </a:pPr>
            <a:r>
              <a:rPr lang="en-US" altLang="en-US"/>
              <a:t>Leonhard Euler's paper on “</a:t>
            </a:r>
            <a:r>
              <a:rPr lang="en-US" altLang="en-US" i="1"/>
              <a:t>Seven Bridges of Königsberg”</a:t>
            </a:r>
            <a:r>
              <a:rPr lang="en-US" altLang="en-US"/>
              <a:t> , </a:t>
            </a:r>
          </a:p>
          <a:p>
            <a:pPr lvl="0">
              <a:buNone/>
            </a:pPr>
            <a:r>
              <a:rPr lang="en-US" altLang="en-US"/>
              <a:t>published in 1736. </a:t>
            </a:r>
          </a:p>
          <a:p>
            <a:pPr lvl="0">
              <a:buNone/>
            </a:pPr>
            <a:endParaRPr lang="en-US" altLang="en-US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019800" y="914400"/>
            <a:ext cx="2889250" cy="3733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Group 65"/>
          <p:cNvGrpSpPr/>
          <p:nvPr/>
        </p:nvGrpSpPr>
        <p:grpSpPr>
          <a:xfrm>
            <a:off x="457200" y="4876800"/>
            <a:ext cx="8382000" cy="1733550"/>
            <a:chOff x="288" y="3072"/>
            <a:chExt cx="5280" cy="1092"/>
          </a:xfrm>
        </p:grpSpPr>
        <p:pic>
          <p:nvPicPr>
            <p:cNvPr id="2097153" name="Picture 2097152"/>
            <p:cNvPicPr>
              <a:picLocks/>
            </p:cNvPicPr>
            <p:nvPr/>
          </p:nvPicPr>
          <p:blipFill>
            <a:blip r:embed="rId7"/>
            <a:srcRect/>
            <a:stretch>
              <a:fillRect/>
            </a:stretch>
          </p:blipFill>
          <p:spPr>
            <a:xfrm>
              <a:off x="2208" y="3072"/>
              <a:ext cx="1458" cy="10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4" name="Picture 2097153"/>
            <p:cNvPicPr>
              <a:picLocks/>
            </p:cNvPicPr>
            <p:nvPr/>
          </p:nvPicPr>
          <p:blipFill>
            <a:blip r:embed="rId8"/>
            <a:srcRect/>
            <a:stretch>
              <a:fillRect/>
            </a:stretch>
          </p:blipFill>
          <p:spPr>
            <a:xfrm>
              <a:off x="288" y="3085"/>
              <a:ext cx="1368" cy="10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5" name="Picture 2097154"/>
            <p:cNvPicPr>
              <a:picLocks/>
            </p:cNvPicPr>
            <p:nvPr/>
          </p:nvPicPr>
          <p:blipFill>
            <a:blip r:embed="rId9"/>
            <a:srcRect/>
            <a:stretch>
              <a:fillRect/>
            </a:stretch>
          </p:blipFill>
          <p:spPr>
            <a:xfrm>
              <a:off x="4176" y="3072"/>
              <a:ext cx="1392" cy="10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8668" name="Straight Connector 1048667"/>
            <p:cNvSpPr/>
            <p:nvPr/>
          </p:nvSpPr>
          <p:spPr>
            <a:xfrm>
              <a:off x="1728" y="3600"/>
              <a:ext cx="384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669" name="Straight Connector 1048668"/>
            <p:cNvSpPr/>
            <p:nvPr/>
          </p:nvSpPr>
          <p:spPr>
            <a:xfrm>
              <a:off x="3696" y="3600"/>
              <a:ext cx="384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4" name="Title 1048933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Dual Graph</a:t>
            </a:r>
          </a:p>
        </p:txBody>
      </p:sp>
      <p:sp>
        <p:nvSpPr>
          <p:cNvPr id="1048935" name="Text Placeholder 104893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800">
                <a:solidFill>
                  <a:schemeClr val="dk1"/>
                </a:solidFill>
              </a:defRPr>
            </a:lvl1pPr>
            <a:lvl2pPr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2400">
                <a:solidFill>
                  <a:schemeClr val="dk1"/>
                </a:solidFill>
              </a:defRPr>
            </a:lvl2pPr>
            <a:lvl3pPr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dk1"/>
                </a:solidFill>
              </a:defRPr>
            </a:lvl3pPr>
            <a:lvl4pPr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1800">
                <a:solidFill>
                  <a:schemeClr val="dk1"/>
                </a:solidFill>
              </a:defRPr>
            </a:lvl4pPr>
            <a:lvl5pPr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Blip>
                <a:blip r:embed="rId5"/>
              </a:buBlip>
              <a:defRPr sz="1800">
                <a:solidFill>
                  <a:schemeClr val="dk1"/>
                </a:solidFill>
              </a:defRPr>
            </a:lvl5pPr>
          </a:lstStyle>
          <a:p>
            <a:r>
              <a:t>Faces are considered as </a:t>
            </a:r>
            <a:r>
              <a:rPr lang="en-US"/>
              <a:t>vertices</a:t>
            </a:r>
            <a:endParaRPr lang="zh-CN" altLang="en-US"/>
          </a:p>
          <a:p>
            <a:r>
              <a:t>Edges denote face adjacency</a:t>
            </a:r>
          </a:p>
          <a:p>
            <a:r>
              <a:t>Dual of dual is the original </a:t>
            </a:r>
            <a:r>
              <a:rPr lang="en-US"/>
              <a:t>graph</a:t>
            </a:r>
            <a:endParaRPr lang="zh-CN" altLang="en-US"/>
          </a:p>
        </p:txBody>
      </p:sp>
      <p:pic>
        <p:nvPicPr>
          <p:cNvPr id="2097171" name="Content Placeholder 2097170"/>
          <p:cNvPicPr>
            <a:picLocks noGrp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5099050" y="1631950"/>
            <a:ext cx="3133725" cy="4464050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7" name="Title 1048896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Directed Graph (digraph)</a:t>
            </a:r>
          </a:p>
        </p:txBody>
      </p:sp>
      <p:sp>
        <p:nvSpPr>
          <p:cNvPr id="1048898" name="Text Placeholder 1048897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52578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800">
                <a:solidFill>
                  <a:schemeClr val="dk1"/>
                </a:solidFill>
              </a:defRPr>
            </a:lvl1pPr>
            <a:lvl2pPr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2400">
                <a:solidFill>
                  <a:schemeClr val="dk1"/>
                </a:solidFill>
              </a:defRPr>
            </a:lvl2pPr>
            <a:lvl3pPr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dk1"/>
                </a:solidFill>
              </a:defRPr>
            </a:lvl3pPr>
            <a:lvl4pPr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1800">
                <a:solidFill>
                  <a:schemeClr val="dk1"/>
                </a:solidFill>
              </a:defRPr>
            </a:lvl4pPr>
            <a:lvl5pPr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Blip>
                <a:blip r:embed="rId5"/>
              </a:buBlip>
              <a:defRPr sz="1800">
                <a:solidFill>
                  <a:schemeClr val="dk1"/>
                </a:solidFill>
              </a:defRPr>
            </a:lvl5pPr>
          </a:lstStyle>
          <a:p>
            <a:pPr lvl="0"/>
            <a:endParaRPr/>
          </a:p>
          <a:p>
            <a:pPr lvl="0"/>
            <a:endParaRPr lang="zh-CN" altLang="en-US"/>
          </a:p>
          <a:p>
            <a:pPr lvl="0"/>
            <a:r>
              <a:rPr lang="en-US" sz="2400"/>
              <a:t>Edges</a:t>
            </a:r>
            <a:r>
              <a:rPr sz="2400"/>
              <a:t> have directions</a:t>
            </a:r>
            <a:endParaRPr lang="zh-CN" altLang="en-US"/>
          </a:p>
          <a:p>
            <a:pPr lvl="1"/>
            <a:r>
              <a:rPr sz="2000"/>
              <a:t>An edge is an </a:t>
            </a:r>
            <a:r>
              <a:rPr sz="2000" i="1"/>
              <a:t>ordered </a:t>
            </a:r>
            <a:r>
              <a:rPr sz="2000"/>
              <a:t>pair of </a:t>
            </a:r>
            <a:r>
              <a:rPr lang="en-US" sz="2000"/>
              <a:t>vertices.</a:t>
            </a:r>
            <a:endParaRPr lang="zh-CN" altLang="en-US"/>
          </a:p>
        </p:txBody>
      </p:sp>
      <p:pic>
        <p:nvPicPr>
          <p:cNvPr id="2097157" name="Content Placeholder 2097156"/>
          <p:cNvPicPr>
            <a:picLocks noGrp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6038850" y="2376487"/>
            <a:ext cx="2266950" cy="2060575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8" name="Title 1048967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Degree (Directed Graphs)</a:t>
            </a:r>
          </a:p>
        </p:txBody>
      </p:sp>
      <p:sp>
        <p:nvSpPr>
          <p:cNvPr id="1048969" name="Text Placeholder 1048968"/>
          <p:cNvSpPr>
            <a:spLocks noGrp="1"/>
          </p:cNvSpPr>
          <p:nvPr>
            <p:ph type="body" idx="1"/>
          </p:nvPr>
        </p:nvSpPr>
        <p:spPr>
          <a:xfrm>
            <a:off x="457200" y="3886200"/>
            <a:ext cx="8229600" cy="2244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</a:pPr>
            <a:r>
              <a:rPr lang="en-US" altLang="en-US"/>
              <a:t>In degree: Number of edges entering</a:t>
            </a:r>
          </a:p>
          <a:p>
            <a:pPr lvl="0">
              <a:lnSpc>
                <a:spcPct val="90000"/>
              </a:lnSpc>
            </a:pPr>
            <a:r>
              <a:rPr lang="en-US" altLang="en-US"/>
              <a:t>Out degree: Number of edges leaving</a:t>
            </a:r>
          </a:p>
          <a:p>
            <a:pPr lvl="0">
              <a:lnSpc>
                <a:spcPct val="90000"/>
              </a:lnSpc>
            </a:pPr>
            <a:r>
              <a:rPr lang="en-US" altLang="en-GB"/>
              <a:t>Degree</a:t>
            </a:r>
            <a:r>
              <a:rPr lang="en-US" altLang="en-US"/>
              <a:t> = indegree + outdegree</a:t>
            </a:r>
            <a:endParaRPr lang="zh-CN" altLang="en-US"/>
          </a:p>
        </p:txBody>
      </p:sp>
      <p:grpSp>
        <p:nvGrpSpPr>
          <p:cNvPr id="155" name="Group 154"/>
          <p:cNvGrpSpPr/>
          <p:nvPr/>
        </p:nvGrpSpPr>
        <p:grpSpPr>
          <a:xfrm>
            <a:off x="2819400" y="1219200"/>
            <a:ext cx="3360737" cy="2654300"/>
            <a:chOff x="3067" y="736"/>
            <a:chExt cx="2117" cy="1672"/>
          </a:xfrm>
        </p:grpSpPr>
        <p:sp>
          <p:nvSpPr>
            <p:cNvPr id="1048970" name="Oval 1048969"/>
            <p:cNvSpPr/>
            <p:nvPr/>
          </p:nvSpPr>
          <p:spPr>
            <a:xfrm>
              <a:off x="3547" y="92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71" name="Oval 1048970"/>
            <p:cNvSpPr/>
            <p:nvPr/>
          </p:nvSpPr>
          <p:spPr>
            <a:xfrm>
              <a:off x="3547" y="16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72" name="Oval 1048971"/>
            <p:cNvSpPr/>
            <p:nvPr/>
          </p:nvSpPr>
          <p:spPr>
            <a:xfrm>
              <a:off x="4363" y="928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73" name="Oval 1048972"/>
            <p:cNvSpPr/>
            <p:nvPr/>
          </p:nvSpPr>
          <p:spPr>
            <a:xfrm>
              <a:off x="4363" y="1600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74" name="Straight Connector 1048973"/>
            <p:cNvSpPr/>
            <p:nvPr/>
          </p:nvSpPr>
          <p:spPr>
            <a:xfrm flipV="1">
              <a:off x="3691" y="1216"/>
              <a:ext cx="0" cy="384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975" name="Straight Connector 1048974"/>
            <p:cNvSpPr/>
            <p:nvPr/>
          </p:nvSpPr>
          <p:spPr>
            <a:xfrm>
              <a:off x="3835" y="1072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976" name="Straight Connector 1048975"/>
            <p:cNvSpPr/>
            <p:nvPr/>
          </p:nvSpPr>
          <p:spPr>
            <a:xfrm flipH="1">
              <a:off x="3835" y="1168"/>
              <a:ext cx="528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977" name="Freeform 1048976"/>
            <p:cNvSpPr/>
            <p:nvPr/>
          </p:nvSpPr>
          <p:spPr>
            <a:xfrm>
              <a:off x="4355" y="768"/>
              <a:ext cx="344" cy="208"/>
            </a:xfrm>
            <a:custGeom>
              <a:avLst/>
              <a:gdLst/>
              <a:ahLst/>
              <a:cxnLst/>
              <a:rect l="0" t="0" r="0" b="0"/>
              <a:pathLst>
                <a:path w="344" h="256">
                  <a:moveTo>
                    <a:pt x="56" y="256"/>
                  </a:moveTo>
                  <a:cubicBezTo>
                    <a:pt x="28" y="204"/>
                    <a:pt x="0" y="152"/>
                    <a:pt x="8" y="112"/>
                  </a:cubicBezTo>
                  <a:cubicBezTo>
                    <a:pt x="16" y="72"/>
                    <a:pt x="72" y="32"/>
                    <a:pt x="104" y="16"/>
                  </a:cubicBezTo>
                  <a:cubicBezTo>
                    <a:pt x="136" y="0"/>
                    <a:pt x="168" y="8"/>
                    <a:pt x="200" y="16"/>
                  </a:cubicBezTo>
                  <a:cubicBezTo>
                    <a:pt x="232" y="24"/>
                    <a:pt x="272" y="40"/>
                    <a:pt x="296" y="64"/>
                  </a:cubicBezTo>
                  <a:cubicBezTo>
                    <a:pt x="320" y="88"/>
                    <a:pt x="344" y="136"/>
                    <a:pt x="344" y="160"/>
                  </a:cubicBezTo>
                  <a:cubicBezTo>
                    <a:pt x="344" y="184"/>
                    <a:pt x="312" y="192"/>
                    <a:pt x="296" y="208"/>
                  </a:cubicBezTo>
                  <a:cubicBezTo>
                    <a:pt x="280" y="224"/>
                    <a:pt x="256" y="248"/>
                    <a:pt x="248" y="25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headEnd type="triangle" w="med" len="med"/>
            </a:ln>
          </p:spPr>
        </p:sp>
        <p:sp>
          <p:nvSpPr>
            <p:cNvPr id="1048978" name="Freeform 1048977"/>
            <p:cNvSpPr/>
            <p:nvPr/>
          </p:nvSpPr>
          <p:spPr>
            <a:xfrm>
              <a:off x="3835" y="1592"/>
              <a:ext cx="528" cy="152"/>
            </a:xfrm>
            <a:custGeom>
              <a:avLst/>
              <a:gdLst/>
              <a:ahLst/>
              <a:cxnLst/>
              <a:rect l="0" t="0" r="0" b="0"/>
              <a:pathLst>
                <a:path w="528" h="152">
                  <a:moveTo>
                    <a:pt x="0" y="152"/>
                  </a:moveTo>
                  <a:cubicBezTo>
                    <a:pt x="124" y="84"/>
                    <a:pt x="248" y="16"/>
                    <a:pt x="336" y="8"/>
                  </a:cubicBezTo>
                  <a:cubicBezTo>
                    <a:pt x="424" y="0"/>
                    <a:pt x="496" y="80"/>
                    <a:pt x="528" y="10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979" name="Freeform 1048978"/>
            <p:cNvSpPr/>
            <p:nvPr/>
          </p:nvSpPr>
          <p:spPr>
            <a:xfrm>
              <a:off x="3835" y="1840"/>
              <a:ext cx="576" cy="168"/>
            </a:xfrm>
            <a:custGeom>
              <a:avLst/>
              <a:gdLst/>
              <a:ahLst/>
              <a:cxnLst/>
              <a:rect l="0" t="0" r="0" b="0"/>
              <a:pathLst>
                <a:path w="576" h="168">
                  <a:moveTo>
                    <a:pt x="576" y="0"/>
                  </a:moveTo>
                  <a:cubicBezTo>
                    <a:pt x="516" y="60"/>
                    <a:pt x="456" y="120"/>
                    <a:pt x="384" y="144"/>
                  </a:cubicBezTo>
                  <a:cubicBezTo>
                    <a:pt x="312" y="168"/>
                    <a:pt x="200" y="152"/>
                    <a:pt x="144" y="144"/>
                  </a:cubicBezTo>
                  <a:cubicBezTo>
                    <a:pt x="88" y="136"/>
                    <a:pt x="72" y="120"/>
                    <a:pt x="48" y="96"/>
                  </a:cubicBezTo>
                  <a:cubicBezTo>
                    <a:pt x="24" y="72"/>
                    <a:pt x="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980" name="TextBox 1048979"/>
            <p:cNvSpPr txBox="1"/>
            <p:nvPr/>
          </p:nvSpPr>
          <p:spPr>
            <a:xfrm>
              <a:off x="3600" y="928"/>
              <a:ext cx="164" cy="21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1</a:t>
              </a:r>
            </a:p>
          </p:txBody>
        </p:sp>
        <p:sp>
          <p:nvSpPr>
            <p:cNvPr id="1048981" name="TextBox 1048980"/>
            <p:cNvSpPr txBox="1"/>
            <p:nvPr/>
          </p:nvSpPr>
          <p:spPr>
            <a:xfrm>
              <a:off x="4423" y="976"/>
              <a:ext cx="180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48982" name="TextBox 1048981"/>
            <p:cNvSpPr txBox="1"/>
            <p:nvPr/>
          </p:nvSpPr>
          <p:spPr>
            <a:xfrm>
              <a:off x="3600" y="1600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4</a:t>
              </a:r>
            </a:p>
          </p:txBody>
        </p:sp>
        <p:sp>
          <p:nvSpPr>
            <p:cNvPr id="1048983" name="TextBox 1048982"/>
            <p:cNvSpPr txBox="1"/>
            <p:nvPr/>
          </p:nvSpPr>
          <p:spPr>
            <a:xfrm>
              <a:off x="4411" y="1648"/>
              <a:ext cx="187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5</a:t>
              </a:r>
            </a:p>
          </p:txBody>
        </p:sp>
        <p:sp>
          <p:nvSpPr>
            <p:cNvPr id="1048984" name="TextBox 1048983"/>
            <p:cNvSpPr txBox="1"/>
            <p:nvPr/>
          </p:nvSpPr>
          <p:spPr>
            <a:xfrm>
              <a:off x="3211" y="1960"/>
              <a:ext cx="1796" cy="42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The in degree of 2 is 2 and</a:t>
              </a:r>
              <a:br/>
              <a:r>
                <a:t>the out degree of 2 is 3.</a:t>
              </a:r>
            </a:p>
          </p:txBody>
        </p:sp>
        <p:sp>
          <p:nvSpPr>
            <p:cNvPr id="1048985" name="Straight Connector 1048984"/>
            <p:cNvSpPr/>
            <p:nvPr/>
          </p:nvSpPr>
          <p:spPr>
            <a:xfrm>
              <a:off x="4507" y="1200"/>
              <a:ext cx="0" cy="432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986" name="Rectangle 1048985"/>
            <p:cNvSpPr/>
            <p:nvPr/>
          </p:nvSpPr>
          <p:spPr>
            <a:xfrm>
              <a:off x="3067" y="736"/>
              <a:ext cx="2117" cy="1672"/>
            </a:xfrm>
            <a:prstGeom prst="rect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9" name="Title 1048988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Degree: Simple Facts</a:t>
            </a:r>
          </a:p>
        </p:txBody>
      </p:sp>
      <p:sp>
        <p:nvSpPr>
          <p:cNvPr id="1048990" name="Text Placeholder 104898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rPr lang="en-US" altLang="en-US"/>
              <a:t>If </a:t>
            </a:r>
            <a:r>
              <a:rPr lang="en-US" altLang="en-US" i="1"/>
              <a:t>G </a:t>
            </a:r>
            <a:r>
              <a:rPr lang="en-US" altLang="en-US"/>
              <a:t> is a digraph with </a:t>
            </a:r>
            <a:r>
              <a:rPr lang="en-US" altLang="en-US" i="1"/>
              <a:t>m</a:t>
            </a:r>
            <a:r>
              <a:rPr lang="en-US" altLang="en-US"/>
              <a:t> edges, then</a:t>
            </a:r>
            <a:r>
              <a:t/>
            </a:r>
            <a:br/>
            <a:r>
              <a:rPr lang="en-US" altLang="en-US"/>
              <a:t>	</a:t>
            </a:r>
            <a:r>
              <a:rPr lang="en-US" altLang="en-US" sz="4400">
                <a:sym typeface="Symbol" pitchFamily="18" charset="2"/>
              </a:rPr>
              <a:t></a:t>
            </a:r>
            <a:r>
              <a:rPr lang="en-US" altLang="en-US">
                <a:sym typeface="Symbol" pitchFamily="18" charset="2"/>
              </a:rPr>
              <a:t> indeg(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>
                <a:sym typeface="Symbol" pitchFamily="18" charset="2"/>
              </a:rPr>
              <a:t>) = </a:t>
            </a:r>
            <a:r>
              <a:rPr lang="en-US" altLang="en-US" sz="4400">
                <a:sym typeface="Symbol" pitchFamily="18" charset="2"/>
              </a:rPr>
              <a:t></a:t>
            </a:r>
            <a:r>
              <a:rPr lang="en-US" altLang="en-US">
                <a:sym typeface="Symbol" pitchFamily="18" charset="2"/>
              </a:rPr>
              <a:t> outdeg(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>
                <a:sym typeface="Symbol" pitchFamily="18" charset="2"/>
              </a:rPr>
              <a:t>) = </a:t>
            </a:r>
            <a:r>
              <a:rPr lang="en-US" altLang="en-US" i="1">
                <a:sym typeface="Symbol" pitchFamily="18" charset="2"/>
              </a:rPr>
              <a:t>m = |E</a:t>
            </a:r>
            <a:r>
              <a:rPr lang="en-US" altLang="en-US">
                <a:sym typeface="Symbol" pitchFamily="18" charset="2"/>
              </a:rPr>
              <a:t> | </a:t>
            </a:r>
          </a:p>
          <a:p>
            <a:pPr lvl="0">
              <a:buNone/>
            </a:pPr>
            <a:endParaRPr lang="en-US" altLang="en-US"/>
          </a:p>
          <a:p>
            <a:pPr lvl="0"/>
            <a:r>
              <a:rPr lang="en-US" altLang="en-US"/>
              <a:t>If </a:t>
            </a:r>
            <a:r>
              <a:rPr lang="en-US" altLang="en-US" i="1"/>
              <a:t>G </a:t>
            </a:r>
            <a:r>
              <a:rPr lang="en-US" altLang="en-US"/>
              <a:t> is a graph with </a:t>
            </a:r>
            <a:r>
              <a:rPr lang="en-US" altLang="en-US" i="1"/>
              <a:t>m</a:t>
            </a:r>
            <a:r>
              <a:rPr lang="en-US" altLang="en-US"/>
              <a:t> edges, then</a:t>
            </a:r>
            <a:r>
              <a:t/>
            </a:r>
            <a:br/>
            <a:r>
              <a:rPr lang="en-US" altLang="en-US"/>
              <a:t>			</a:t>
            </a:r>
            <a:r>
              <a:rPr lang="en-US" altLang="en-US" sz="4400">
                <a:sym typeface="Symbol" pitchFamily="18" charset="2"/>
              </a:rPr>
              <a:t></a:t>
            </a:r>
            <a:r>
              <a:rPr lang="en-US" altLang="en-US">
                <a:sym typeface="Symbol" pitchFamily="18" charset="2"/>
              </a:rPr>
              <a:t> deg(</a:t>
            </a:r>
            <a:r>
              <a:rPr lang="en-US" altLang="en-US" i="1">
                <a:sym typeface="Symbol" pitchFamily="18" charset="2"/>
              </a:rPr>
              <a:t>v</a:t>
            </a:r>
            <a:r>
              <a:rPr lang="en-US" altLang="en-US">
                <a:sym typeface="Symbol" pitchFamily="18" charset="2"/>
              </a:rPr>
              <a:t>) = 2</a:t>
            </a:r>
            <a:r>
              <a:rPr lang="en-US" altLang="en-US" i="1">
                <a:sym typeface="Symbol" pitchFamily="18" charset="2"/>
              </a:rPr>
              <a:t>m</a:t>
            </a:r>
            <a:r>
              <a:rPr lang="en-US" altLang="en-US">
                <a:sym typeface="Symbol" pitchFamily="18" charset="2"/>
              </a:rPr>
              <a:t> </a:t>
            </a:r>
            <a:r>
              <a:rPr lang="en-US" altLang="en-US"/>
              <a:t>= 2 |</a:t>
            </a:r>
            <a:r>
              <a:rPr lang="en-US" altLang="en-US" i="1"/>
              <a:t>E</a:t>
            </a:r>
            <a:r>
              <a:rPr lang="en-US" altLang="en-US"/>
              <a:t> |</a:t>
            </a:r>
            <a:r>
              <a:t/>
            </a:r>
            <a:br/>
            <a:endParaRPr lang="en-US" altLang="en-US"/>
          </a:p>
          <a:p>
            <a:pPr lvl="1"/>
            <a:r>
              <a:rPr lang="en-US" altLang="en-US"/>
              <a:t>Number of Odd degree </a:t>
            </a:r>
            <a:r>
              <a:rPr lang="en-US" altLang="en-GB"/>
              <a:t>vertic</a:t>
            </a:r>
            <a:r>
              <a:rPr lang="en-US" altLang="en-US"/>
              <a:t>es is even</a:t>
            </a: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7" name="Title 1048996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lang="en-US" altLang="en-US" sz="4000"/>
              <a:t>Subgraph</a:t>
            </a:r>
          </a:p>
        </p:txBody>
      </p:sp>
      <p:sp>
        <p:nvSpPr>
          <p:cNvPr id="1048998" name="Text Placeholder 104899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rPr lang="en-US" altLang="en-US"/>
              <a:t>Vertex and edge sets are subsets of those of G</a:t>
            </a:r>
          </a:p>
          <a:p>
            <a:pPr lvl="1"/>
            <a:r>
              <a:rPr lang="en-US" altLang="en-US"/>
              <a:t>a </a:t>
            </a:r>
            <a:r>
              <a:rPr lang="en-US" altLang="en-US" i="1"/>
              <a:t>supergraph</a:t>
            </a:r>
            <a:r>
              <a:rPr lang="en-US" altLang="en-US"/>
              <a:t> of a graph G is a graph that contains G as a subgraph. </a:t>
            </a:r>
          </a:p>
          <a:p>
            <a:pPr lvl="0"/>
            <a:r>
              <a:rPr lang="en-US" altLang="en-US"/>
              <a:t>A graph G contains another graph H if some subgraph of G </a:t>
            </a:r>
          </a:p>
          <a:p>
            <a:pPr lvl="1"/>
            <a:r>
              <a:rPr lang="en-US" altLang="en-US"/>
              <a:t>is H or </a:t>
            </a:r>
          </a:p>
          <a:p>
            <a:pPr lvl="1"/>
            <a:r>
              <a:rPr lang="en-US" altLang="en-US"/>
              <a:t>is isomorphic to H.</a:t>
            </a:r>
          </a:p>
          <a:p>
            <a:pPr lvl="0"/>
            <a:r>
              <a:rPr lang="en-US" altLang="en-US"/>
              <a:t>H is a </a:t>
            </a:r>
            <a:r>
              <a:rPr lang="en-US" altLang="en-US" i="1"/>
              <a:t>proper subgraph</a:t>
            </a:r>
            <a:r>
              <a:rPr lang="en-US" altLang="en-US"/>
              <a:t> if H!=G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9" name="Title 1049048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algn="ctr">
              <a:defRPr sz="4800"/>
            </a:lvl1pPr>
          </a:lstStyle>
          <a:p>
            <a:r>
              <a:t>Isomorphism</a:t>
            </a:r>
          </a:p>
        </p:txBody>
      </p:sp>
      <p:sp>
        <p:nvSpPr>
          <p:cNvPr id="1049050" name="Subtitle 104904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algn="ctr">
              <a:buNone/>
              <a:defRPr sz="3600">
                <a:solidFill>
                  <a:schemeClr val="dk1"/>
                </a:solidFill>
              </a:defRPr>
            </a:lvl1pPr>
            <a:lvl2pPr marL="457200" algn="ctr">
              <a:buFontTx/>
              <a:buNone/>
              <a:defRPr sz="3600"/>
            </a:lvl2pPr>
            <a:lvl3pPr marL="914400" algn="ctr">
              <a:buFontTx/>
              <a:buNone/>
              <a:defRPr sz="3600"/>
            </a:lvl3pPr>
            <a:lvl4pPr marL="1371600" algn="ctr">
              <a:buFontTx/>
              <a:buNone/>
              <a:defRPr sz="3600"/>
            </a:lvl4pPr>
            <a:lvl5pPr marL="1828800" algn="ctr">
              <a:buFontTx/>
              <a:buNone/>
              <a:defRPr sz="3600"/>
            </a:lvl5pPr>
          </a:lstStyle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3" name="Title 1049052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Isomorphism</a:t>
            </a:r>
          </a:p>
        </p:txBody>
      </p:sp>
      <p:sp>
        <p:nvSpPr>
          <p:cNvPr id="1049054" name="Text Placeholder 104905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rPr lang="en-US" altLang="en-US"/>
              <a:t>Bijection, i.e., a one-to-one mapping:</a:t>
            </a:r>
          </a:p>
          <a:p>
            <a:pPr lvl="1" algn="ctr">
              <a:buFontTx/>
              <a:buNone/>
            </a:pPr>
            <a:r>
              <a:rPr lang="en-US" altLang="en-US"/>
              <a:t>		f : V(G) -&gt; V(H) </a:t>
            </a:r>
          </a:p>
          <a:p>
            <a:pPr lvl="0">
              <a:buNone/>
            </a:pPr>
            <a:r>
              <a:rPr lang="en-US" altLang="en-US"/>
              <a:t>	u and v from G are adjacent if and only if f(u) and f(v) are adjacent in H.</a:t>
            </a:r>
          </a:p>
          <a:p>
            <a:pPr lvl="0"/>
            <a:r>
              <a:rPr lang="en-US" altLang="en-US"/>
              <a:t>If an isomorphism can be constructed between two graphs, then we say those graphs are </a:t>
            </a:r>
            <a:r>
              <a:rPr lang="en-US" altLang="en-US" b="1" i="1"/>
              <a:t>isomorphic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7" name="Title 1049056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Isomorphism Problem</a:t>
            </a:r>
          </a:p>
        </p:txBody>
      </p:sp>
      <p:sp>
        <p:nvSpPr>
          <p:cNvPr id="1049058" name="Text Placeholder 104905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8768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rPr lang="en-US" altLang="en-US" sz="2800"/>
              <a:t>Determining whether two graphs are isomorphic</a:t>
            </a:r>
          </a:p>
          <a:p>
            <a:pPr lvl="0"/>
            <a:r>
              <a:rPr lang="en-US" altLang="en-US" sz="2800"/>
              <a:t>Although these graphs look very different, they are isomorphic; one isomorphism between them is</a:t>
            </a:r>
          </a:p>
          <a:p>
            <a:pPr lvl="1">
              <a:buFontTx/>
              <a:buNone/>
            </a:pPr>
            <a:r>
              <a:rPr lang="en-US" altLang="en-US" sz="2400"/>
              <a:t>f(a) = 1  f(b) = 6  f(c) = 8  f(d) = 3 </a:t>
            </a:r>
          </a:p>
          <a:p>
            <a:pPr lvl="1">
              <a:buFontTx/>
              <a:buNone/>
            </a:pPr>
            <a:r>
              <a:rPr lang="en-US" altLang="en-US" sz="2400"/>
              <a:t>f(g) = 5  f(h) = 2  f(i) = 4  f(j) = 7 </a:t>
            </a:r>
          </a:p>
        </p:txBody>
      </p:sp>
      <p:pic>
        <p:nvPicPr>
          <p:cNvPr id="2097173" name="Picture 2097172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324600" y="1828800"/>
            <a:ext cx="2700337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4" name="Picture 2097173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5257800" y="1828800"/>
            <a:ext cx="112395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048677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Famous problems</a:t>
            </a:r>
          </a:p>
        </p:txBody>
      </p:sp>
      <p:sp>
        <p:nvSpPr>
          <p:cNvPr id="1048679" name="Text Placeholder 104867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>
              <a:buNone/>
            </a:pPr>
            <a:r>
              <a:rPr lang="en-US" altLang="en-US" sz="2800"/>
              <a:t>In 1852 Francis Guthrie posed the “four color problem” which asks if it is possible to color, using only four colors, any map of countries in such a way as to prevent two bordering countries from having the same color. </a:t>
            </a:r>
          </a:p>
          <a:p>
            <a:pPr lvl="0">
              <a:buNone/>
            </a:pPr>
            <a:endParaRPr lang="en-US" altLang="en-US" sz="2800"/>
          </a:p>
          <a:p>
            <a:pPr lvl="0">
              <a:buNone/>
            </a:pPr>
            <a:r>
              <a:rPr lang="en-US" altLang="en-US" sz="2800"/>
              <a:t>This problem, which was only solved a century later in 1976 by Kenneth Appel and Wolfgang Haken, can be considered the birth of graph theory.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048689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algn="ctr">
              <a:defRPr sz="4800"/>
            </a:lvl1pPr>
          </a:lstStyle>
          <a:p>
            <a:pPr lvl="0">
              <a:buFontTx/>
              <a:buNone/>
            </a:pPr>
            <a:r>
              <a:t>Basics</a:t>
            </a:r>
          </a:p>
        </p:txBody>
      </p:sp>
      <p:sp>
        <p:nvSpPr>
          <p:cNvPr id="1048691" name="Subtitle 104869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algn="ctr">
              <a:buNone/>
              <a:defRPr sz="3600">
                <a:solidFill>
                  <a:schemeClr val="dk1"/>
                </a:solidFill>
              </a:defRPr>
            </a:lvl1pPr>
            <a:lvl2pPr marL="457200" algn="ctr">
              <a:buFontTx/>
              <a:buNone/>
              <a:defRPr sz="3600"/>
            </a:lvl2pPr>
            <a:lvl3pPr marL="914400" algn="ctr">
              <a:buFontTx/>
              <a:buNone/>
              <a:defRPr sz="3600"/>
            </a:lvl3pPr>
            <a:lvl4pPr marL="1371600" algn="ctr">
              <a:buFontTx/>
              <a:buNone/>
              <a:defRPr sz="3600"/>
            </a:lvl4pPr>
            <a:lvl5pPr marL="1828800" algn="ctr">
              <a:buFontTx/>
              <a:buNone/>
              <a:defRPr sz="3600"/>
            </a:lvl5pPr>
          </a:lstStyle>
          <a:p>
            <a:r>
              <a:rPr lang="en-US" altLang="en-GB"/>
              <a:t>Graph theory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048693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r>
              <a:t>What is a Graph?</a:t>
            </a:r>
          </a:p>
        </p:txBody>
      </p:sp>
      <p:sp>
        <p:nvSpPr>
          <p:cNvPr id="1048695" name="Text Placeholder 10486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t>Informally a </a:t>
            </a:r>
            <a:r>
              <a:rPr i="1"/>
              <a:t>graph</a:t>
            </a:r>
            <a:r>
              <a:t> is a set of </a:t>
            </a:r>
            <a:r>
              <a:rPr lang="en-US"/>
              <a:t>vertices</a:t>
            </a:r>
            <a:r>
              <a:t> joined by a set of lines or arrows.</a:t>
            </a:r>
            <a:endParaRPr lang="zh-CN" altLang="en-US"/>
          </a:p>
        </p:txBody>
      </p:sp>
      <p:sp>
        <p:nvSpPr>
          <p:cNvPr id="1048696" name="Oval 1048695"/>
          <p:cNvSpPr/>
          <p:nvPr/>
        </p:nvSpPr>
        <p:spPr>
          <a:xfrm>
            <a:off x="990600" y="32004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97" name="Oval 1048696"/>
          <p:cNvSpPr/>
          <p:nvPr/>
        </p:nvSpPr>
        <p:spPr>
          <a:xfrm>
            <a:off x="990600" y="42672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98" name="Oval 1048697"/>
          <p:cNvSpPr/>
          <p:nvPr/>
        </p:nvSpPr>
        <p:spPr>
          <a:xfrm>
            <a:off x="2286000" y="32004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699" name="Oval 1048698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0" name="Oval 1048699"/>
          <p:cNvSpPr/>
          <p:nvPr/>
        </p:nvSpPr>
        <p:spPr>
          <a:xfrm>
            <a:off x="3276600" y="32004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1" name="Oval 1048700"/>
          <p:cNvSpPr/>
          <p:nvPr/>
        </p:nvSpPr>
        <p:spPr>
          <a:xfrm>
            <a:off x="5410200" y="30480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2" name="Oval 1048701"/>
          <p:cNvSpPr/>
          <p:nvPr/>
        </p:nvSpPr>
        <p:spPr>
          <a:xfrm>
            <a:off x="5410200" y="42672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3" name="Oval 1048702"/>
          <p:cNvSpPr/>
          <p:nvPr/>
        </p:nvSpPr>
        <p:spPr>
          <a:xfrm>
            <a:off x="6705600" y="30480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4" name="Oval 1048703"/>
          <p:cNvSpPr/>
          <p:nvPr/>
        </p:nvSpPr>
        <p:spPr>
          <a:xfrm>
            <a:off x="6705600" y="42672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5" name="Oval 1048704"/>
          <p:cNvSpPr/>
          <p:nvPr/>
        </p:nvSpPr>
        <p:spPr>
          <a:xfrm>
            <a:off x="7696200" y="42672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6" name="Oval 1048705"/>
          <p:cNvSpPr/>
          <p:nvPr/>
        </p:nvSpPr>
        <p:spPr>
          <a:xfrm>
            <a:off x="7696200" y="30480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7" name="Oval 1048706"/>
          <p:cNvSpPr/>
          <p:nvPr/>
        </p:nvSpPr>
        <p:spPr>
          <a:xfrm>
            <a:off x="3276600" y="4267200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08" name="Straight Connector 1048707"/>
          <p:cNvSpPr/>
          <p:nvPr/>
        </p:nvSpPr>
        <p:spPr>
          <a:xfrm flipV="1">
            <a:off x="1219200" y="3657600"/>
            <a:ext cx="0" cy="60960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09" name="Straight Connector 1048708"/>
          <p:cNvSpPr/>
          <p:nvPr/>
        </p:nvSpPr>
        <p:spPr>
          <a:xfrm>
            <a:off x="1447800" y="3429000"/>
            <a:ext cx="838200" cy="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10" name="Straight Connector 1048709"/>
          <p:cNvSpPr/>
          <p:nvPr/>
        </p:nvSpPr>
        <p:spPr>
          <a:xfrm flipH="1">
            <a:off x="1447800" y="3581400"/>
            <a:ext cx="838200" cy="76200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11" name="Freeform 1048710"/>
          <p:cNvSpPr/>
          <p:nvPr/>
        </p:nvSpPr>
        <p:spPr>
          <a:xfrm>
            <a:off x="2273300" y="2870200"/>
            <a:ext cx="546100" cy="406400"/>
          </a:xfrm>
          <a:custGeom>
            <a:avLst/>
            <a:gdLst/>
            <a:ahLst/>
            <a:cxnLst/>
            <a:rect l="0" t="0" r="0" b="0"/>
            <a:pathLst>
              <a:path w="344" h="256">
                <a:moveTo>
                  <a:pt x="56" y="256"/>
                </a:moveTo>
                <a:cubicBezTo>
                  <a:pt x="28" y="204"/>
                  <a:pt x="0" y="152"/>
                  <a:pt x="8" y="112"/>
                </a:cubicBezTo>
                <a:cubicBezTo>
                  <a:pt x="16" y="72"/>
                  <a:pt x="72" y="32"/>
                  <a:pt x="104" y="16"/>
                </a:cubicBezTo>
                <a:cubicBezTo>
                  <a:pt x="136" y="0"/>
                  <a:pt x="168" y="8"/>
                  <a:pt x="200" y="16"/>
                </a:cubicBezTo>
                <a:cubicBezTo>
                  <a:pt x="232" y="24"/>
                  <a:pt x="272" y="40"/>
                  <a:pt x="296" y="64"/>
                </a:cubicBezTo>
                <a:cubicBezTo>
                  <a:pt x="320" y="88"/>
                  <a:pt x="344" y="136"/>
                  <a:pt x="344" y="160"/>
                </a:cubicBezTo>
                <a:cubicBezTo>
                  <a:pt x="344" y="184"/>
                  <a:pt x="312" y="192"/>
                  <a:pt x="296" y="208"/>
                </a:cubicBezTo>
                <a:cubicBezTo>
                  <a:pt x="280" y="224"/>
                  <a:pt x="256" y="248"/>
                  <a:pt x="248" y="256"/>
                </a:cubicBezTo>
              </a:path>
            </a:pathLst>
          </a:cu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headEnd type="triangle" w="med" len="med"/>
          </a:ln>
        </p:spPr>
      </p:sp>
      <p:sp>
        <p:nvSpPr>
          <p:cNvPr id="1048712" name="Freeform 1048711"/>
          <p:cNvSpPr/>
          <p:nvPr/>
        </p:nvSpPr>
        <p:spPr>
          <a:xfrm>
            <a:off x="1447800" y="4254500"/>
            <a:ext cx="838200" cy="241300"/>
          </a:xfrm>
          <a:custGeom>
            <a:avLst/>
            <a:gdLst/>
            <a:ahLst/>
            <a:cxnLst/>
            <a:rect l="0" t="0" r="0" b="0"/>
            <a:pathLst>
              <a:path w="528" h="152">
                <a:moveTo>
                  <a:pt x="0" y="152"/>
                </a:moveTo>
                <a:cubicBezTo>
                  <a:pt x="124" y="84"/>
                  <a:pt x="248" y="16"/>
                  <a:pt x="336" y="8"/>
                </a:cubicBezTo>
                <a:cubicBezTo>
                  <a:pt x="424" y="0"/>
                  <a:pt x="496" y="80"/>
                  <a:pt x="528" y="104"/>
                </a:cubicBezTo>
              </a:path>
            </a:pathLst>
          </a:cu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13" name="Freeform 1048712"/>
          <p:cNvSpPr/>
          <p:nvPr/>
        </p:nvSpPr>
        <p:spPr>
          <a:xfrm>
            <a:off x="1447800" y="4648200"/>
            <a:ext cx="914400" cy="266700"/>
          </a:xfrm>
          <a:custGeom>
            <a:avLst/>
            <a:gdLst/>
            <a:ahLst/>
            <a:cxnLst/>
            <a:rect l="0" t="0" r="0" b="0"/>
            <a:pathLst>
              <a:path w="576" h="168">
                <a:moveTo>
                  <a:pt x="576" y="0"/>
                </a:moveTo>
                <a:cubicBezTo>
                  <a:pt x="516" y="60"/>
                  <a:pt x="456" y="120"/>
                  <a:pt x="384" y="144"/>
                </a:cubicBezTo>
                <a:cubicBezTo>
                  <a:pt x="312" y="168"/>
                  <a:pt x="200" y="152"/>
                  <a:pt x="144" y="144"/>
                </a:cubicBezTo>
                <a:cubicBezTo>
                  <a:pt x="88" y="136"/>
                  <a:pt x="72" y="120"/>
                  <a:pt x="48" y="96"/>
                </a:cubicBezTo>
                <a:cubicBezTo>
                  <a:pt x="24" y="72"/>
                  <a:pt x="8" y="16"/>
                  <a:pt x="0" y="0"/>
                </a:cubicBezTo>
              </a:path>
            </a:pathLst>
          </a:cu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14" name="Straight Connector 1048713"/>
          <p:cNvSpPr/>
          <p:nvPr/>
        </p:nvSpPr>
        <p:spPr>
          <a:xfrm flipV="1">
            <a:off x="3505200" y="3657600"/>
            <a:ext cx="0" cy="60960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15" name="TextBox 1048714"/>
          <p:cNvSpPr txBox="1"/>
          <p:nvPr/>
        </p:nvSpPr>
        <p:spPr>
          <a:xfrm>
            <a:off x="1074737" y="3200400"/>
            <a:ext cx="259080" cy="3439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1</a:t>
            </a:r>
          </a:p>
        </p:txBody>
      </p:sp>
      <p:sp>
        <p:nvSpPr>
          <p:cNvPr id="1048716" name="TextBox 1048715"/>
          <p:cNvSpPr txBox="1"/>
          <p:nvPr/>
        </p:nvSpPr>
        <p:spPr>
          <a:xfrm>
            <a:off x="5494337" y="3124200"/>
            <a:ext cx="259081" cy="3439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1</a:t>
            </a:r>
          </a:p>
        </p:txBody>
      </p:sp>
      <p:sp>
        <p:nvSpPr>
          <p:cNvPr id="1048717" name="TextBox 1048716"/>
          <p:cNvSpPr txBox="1"/>
          <p:nvPr/>
        </p:nvSpPr>
        <p:spPr>
          <a:xfrm>
            <a:off x="2381250" y="3276600"/>
            <a:ext cx="285750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>
                <a:latin typeface="Times New Roman" pitchFamily="18" charset="0"/>
              </a:rPr>
              <a:t>2</a:t>
            </a:r>
          </a:p>
        </p:txBody>
      </p:sp>
      <p:sp>
        <p:nvSpPr>
          <p:cNvPr id="1048718" name="TextBox 1048717"/>
          <p:cNvSpPr txBox="1"/>
          <p:nvPr/>
        </p:nvSpPr>
        <p:spPr>
          <a:xfrm>
            <a:off x="3352800" y="324485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3</a:t>
            </a:r>
          </a:p>
        </p:txBody>
      </p:sp>
      <p:sp>
        <p:nvSpPr>
          <p:cNvPr id="1048719" name="TextBox 1048718"/>
          <p:cNvSpPr txBox="1"/>
          <p:nvPr/>
        </p:nvSpPr>
        <p:spPr>
          <a:xfrm>
            <a:off x="1074737" y="426720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4</a:t>
            </a:r>
          </a:p>
        </p:txBody>
      </p:sp>
      <p:sp>
        <p:nvSpPr>
          <p:cNvPr id="1048720" name="TextBox 1048719"/>
          <p:cNvSpPr txBox="1"/>
          <p:nvPr/>
        </p:nvSpPr>
        <p:spPr>
          <a:xfrm>
            <a:off x="5486400" y="431165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4</a:t>
            </a:r>
          </a:p>
        </p:txBody>
      </p:sp>
      <p:sp>
        <p:nvSpPr>
          <p:cNvPr id="1048721" name="TextBox 1048720"/>
          <p:cNvSpPr txBox="1"/>
          <p:nvPr/>
        </p:nvSpPr>
        <p:spPr>
          <a:xfrm>
            <a:off x="2362200" y="434340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5</a:t>
            </a:r>
          </a:p>
        </p:txBody>
      </p:sp>
      <p:sp>
        <p:nvSpPr>
          <p:cNvPr id="1048722" name="TextBox 1048721"/>
          <p:cNvSpPr txBox="1"/>
          <p:nvPr/>
        </p:nvSpPr>
        <p:spPr>
          <a:xfrm>
            <a:off x="6781800" y="434340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5</a:t>
            </a:r>
          </a:p>
        </p:txBody>
      </p:sp>
      <p:sp>
        <p:nvSpPr>
          <p:cNvPr id="1048723" name="TextBox 1048722"/>
          <p:cNvSpPr txBox="1"/>
          <p:nvPr/>
        </p:nvSpPr>
        <p:spPr>
          <a:xfrm>
            <a:off x="3352800" y="434340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6</a:t>
            </a:r>
          </a:p>
        </p:txBody>
      </p:sp>
      <p:sp>
        <p:nvSpPr>
          <p:cNvPr id="1048724" name="TextBox 1048723"/>
          <p:cNvSpPr txBox="1"/>
          <p:nvPr/>
        </p:nvSpPr>
        <p:spPr>
          <a:xfrm>
            <a:off x="7780337" y="434340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6</a:t>
            </a:r>
          </a:p>
        </p:txBody>
      </p:sp>
      <p:sp>
        <p:nvSpPr>
          <p:cNvPr id="1048725" name="TextBox 1048724"/>
          <p:cNvSpPr txBox="1"/>
          <p:nvPr/>
        </p:nvSpPr>
        <p:spPr>
          <a:xfrm>
            <a:off x="6800850" y="3124200"/>
            <a:ext cx="285750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>
                <a:latin typeface="Times New Roman" pitchFamily="18" charset="0"/>
              </a:rPr>
              <a:t>2</a:t>
            </a:r>
          </a:p>
        </p:txBody>
      </p:sp>
      <p:sp>
        <p:nvSpPr>
          <p:cNvPr id="1048726" name="TextBox 1048725"/>
          <p:cNvSpPr txBox="1"/>
          <p:nvPr/>
        </p:nvSpPr>
        <p:spPr>
          <a:xfrm>
            <a:off x="7772400" y="3124200"/>
            <a:ext cx="296862" cy="33655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pitchFamily="34" charset="0"/>
                <a:ea typeface="Arial" pitchFamily="34" charset="0"/>
                <a:sym typeface="Arial" pitchFamily="34" charset="0"/>
              </a:defRPr>
            </a:lvl5pPr>
          </a:lstStyle>
          <a:p>
            <a:pPr lvl="0" latinLnBrk="1"/>
            <a:r>
              <a:rPr sz="1600"/>
              <a:t>3</a:t>
            </a:r>
          </a:p>
        </p:txBody>
      </p:sp>
      <p:sp>
        <p:nvSpPr>
          <p:cNvPr id="1048727" name="Straight Connector 1048726"/>
          <p:cNvSpPr/>
          <p:nvPr/>
        </p:nvSpPr>
        <p:spPr>
          <a:xfrm>
            <a:off x="5791200" y="3429000"/>
            <a:ext cx="990600" cy="91440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28" name="Straight Connector 1048727"/>
          <p:cNvSpPr/>
          <p:nvPr/>
        </p:nvSpPr>
        <p:spPr>
          <a:xfrm>
            <a:off x="5867400" y="3276600"/>
            <a:ext cx="838200" cy="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29" name="Straight Connector 1048728"/>
          <p:cNvSpPr/>
          <p:nvPr/>
        </p:nvSpPr>
        <p:spPr>
          <a:xfrm flipV="1">
            <a:off x="6934200" y="3505200"/>
            <a:ext cx="0" cy="76200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8730" name="Straight Connector 1048729"/>
          <p:cNvSpPr/>
          <p:nvPr/>
        </p:nvSpPr>
        <p:spPr>
          <a:xfrm flipH="1" flipV="1">
            <a:off x="7924800" y="3505200"/>
            <a:ext cx="0" cy="762000"/>
          </a:xfrm>
          <a:prstGeom prst="line">
            <a:avLst/>
          </a:prstGeom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Title 1048732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Definition: Graph</a:t>
            </a:r>
          </a:p>
        </p:txBody>
      </p:sp>
      <p:sp>
        <p:nvSpPr>
          <p:cNvPr id="1048734" name="Text Placeholder 104873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/>
            <a:r>
              <a:t>G is an ordered triple G:=(V, E, f)</a:t>
            </a:r>
          </a:p>
          <a:p>
            <a:pPr lvl="1"/>
            <a:r>
              <a:t>V is a set of nodes, points, or vertices. </a:t>
            </a:r>
          </a:p>
          <a:p>
            <a:pPr lvl="1"/>
            <a:r>
              <a:t>E is a set, whose elements are known as edges or lines. </a:t>
            </a:r>
          </a:p>
          <a:p>
            <a:pPr lvl="1"/>
            <a:r>
              <a:t>f is a function </a:t>
            </a:r>
          </a:p>
          <a:p>
            <a:pPr lvl="2"/>
            <a:r>
              <a:t>maps each element of E </a:t>
            </a:r>
          </a:p>
          <a:p>
            <a:pPr lvl="2"/>
            <a:r>
              <a:t>to an unordered pair of vertices in V. </a:t>
            </a:r>
          </a:p>
          <a:p>
            <a:pPr lvl="0"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Title 1048736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Definitions</a:t>
            </a:r>
          </a:p>
        </p:txBody>
      </p:sp>
      <p:sp>
        <p:nvSpPr>
          <p:cNvPr id="1048738" name="Text Placeholder 104873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 b="0" i="0" baseline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" pitchFamily="34" charset="0"/>
                <a:sym typeface="Arial" pitchFamily="34" charset="0"/>
              </a:defRPr>
            </a:lvl5pPr>
          </a:lstStyle>
          <a:p>
            <a:pPr lvl="0">
              <a:lnSpc>
                <a:spcPct val="90000"/>
              </a:lnSpc>
            </a:pPr>
            <a:r>
              <a:t>Vertex</a:t>
            </a:r>
          </a:p>
          <a:p>
            <a:pPr lvl="1">
              <a:lnSpc>
                <a:spcPct val="90000"/>
              </a:lnSpc>
            </a:pPr>
            <a:r>
              <a:t>Basic Element</a:t>
            </a:r>
          </a:p>
          <a:p>
            <a:pPr lvl="1">
              <a:lnSpc>
                <a:spcPct val="90000"/>
              </a:lnSpc>
            </a:pPr>
            <a:r>
              <a:t>Drawn as a </a:t>
            </a:r>
            <a:r>
              <a:rPr i="1"/>
              <a:t>node</a:t>
            </a:r>
            <a:r>
              <a:t> or a </a:t>
            </a:r>
            <a:r>
              <a:rPr i="1"/>
              <a:t>dot</a:t>
            </a:r>
            <a:r>
              <a:t>.</a:t>
            </a:r>
          </a:p>
          <a:p>
            <a:pPr lvl="1">
              <a:lnSpc>
                <a:spcPct val="90000"/>
              </a:lnSpc>
            </a:pPr>
            <a:r>
              <a:t>V</a:t>
            </a:r>
            <a:r>
              <a:rPr b="1"/>
              <a:t>ertex set</a:t>
            </a:r>
            <a:r>
              <a:t> of </a:t>
            </a:r>
            <a:r>
              <a:rPr i="1"/>
              <a:t>G</a:t>
            </a:r>
            <a:r>
              <a:t> is usually denoted by </a:t>
            </a:r>
            <a:r>
              <a:rPr i="1"/>
              <a:t>V</a:t>
            </a:r>
            <a:r>
              <a:t>(</a:t>
            </a:r>
            <a:r>
              <a:rPr i="1"/>
              <a:t>G</a:t>
            </a:r>
            <a:r>
              <a:t>), or </a:t>
            </a:r>
            <a:r>
              <a:rPr i="1"/>
              <a:t>V</a:t>
            </a:r>
          </a:p>
          <a:p>
            <a:pPr lvl="0">
              <a:lnSpc>
                <a:spcPct val="90000"/>
              </a:lnSpc>
            </a:pPr>
            <a:r>
              <a:t>Edge</a:t>
            </a:r>
          </a:p>
          <a:p>
            <a:pPr lvl="1">
              <a:lnSpc>
                <a:spcPct val="90000"/>
              </a:lnSpc>
            </a:pPr>
            <a:r>
              <a:t>A set of two elements</a:t>
            </a:r>
          </a:p>
          <a:p>
            <a:pPr lvl="1">
              <a:lnSpc>
                <a:spcPct val="90000"/>
              </a:lnSpc>
            </a:pPr>
            <a:r>
              <a:t>Drawn as a line connecting two vertices, called end vertices, or endpoints. </a:t>
            </a:r>
          </a:p>
          <a:p>
            <a:pPr lvl="1">
              <a:lnSpc>
                <a:spcPct val="90000"/>
              </a:lnSpc>
            </a:pPr>
            <a:r>
              <a:t>The edge set of G is usually denoted by E(G), or 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048740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3600"/>
              <a:t>Example</a:t>
            </a:r>
          </a:p>
        </p:txBody>
      </p:sp>
      <p:pic>
        <p:nvPicPr>
          <p:cNvPr id="2097156" name="Content Placeholder 2097155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957796"/>
            <a:ext cx="6099175" cy="2649021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</p:pic>
      <p:sp>
        <p:nvSpPr>
          <p:cNvPr id="1048742" name="Text Placeholder 1048741"/>
          <p:cNvSpPr>
            <a:spLocks noGrp="1"/>
          </p:cNvSpPr>
          <p:nvPr>
            <p:ph type="body" sz="half" idx="2"/>
          </p:nvPr>
        </p:nvSpPr>
        <p:spPr>
          <a:xfrm>
            <a:off x="457200" y="5029200"/>
            <a:ext cx="8229600" cy="11017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800">
                <a:solidFill>
                  <a:schemeClr val="dk1"/>
                </a:solidFill>
              </a:defRPr>
            </a:lvl1pPr>
            <a:lvl2pPr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2400">
                <a:solidFill>
                  <a:schemeClr val="dk1"/>
                </a:solidFill>
              </a:defRPr>
            </a:lvl2pPr>
            <a:lvl3pPr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Blip>
                <a:blip r:embed="rId5"/>
              </a:buBlip>
              <a:defRPr sz="2000">
                <a:solidFill>
                  <a:schemeClr val="dk1"/>
                </a:solidFill>
              </a:defRPr>
            </a:lvl3pPr>
            <a:lvl4pPr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1800">
                <a:solidFill>
                  <a:schemeClr val="dk1"/>
                </a:solidFill>
              </a:defRPr>
            </a:lvl4pPr>
            <a:lvl5pPr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Blip>
                <a:blip r:embed="rId6"/>
              </a:buBlip>
              <a:defRPr sz="1800">
                <a:solidFill>
                  <a:schemeClr val="dk1"/>
                </a:solidFill>
              </a:defRPr>
            </a:lvl5pPr>
          </a:lstStyle>
          <a:p>
            <a:r>
              <a:t>V:={1,2,3,4,5,6} </a:t>
            </a:r>
          </a:p>
          <a:p>
            <a:r>
              <a:t>E:={{1,2},{1,5},{2,3},{2,5},{3,4},{4,5},{4,6}} </a:t>
            </a:r>
          </a:p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6" name="Title 1048945"/>
          <p:cNvSpPr>
            <a:spLocks noGrp="1"/>
          </p:cNvSpPr>
          <p:nvPr>
            <p:ph type="title"/>
          </p:nvPr>
        </p:nvSpPr>
        <p:spPr>
          <a:xfrm>
            <a:off x="0" y="277812"/>
            <a:ext cx="9144000" cy="6365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baseline="0">
                <a:solidFill>
                  <a:schemeClr val="l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Arial" pitchFamily="34" charset="0"/>
                <a:sym typeface="Arial" pitchFamily="34" charset="0"/>
              </a:defRPr>
            </a:lvl1pPr>
          </a:lstStyle>
          <a:p>
            <a:pPr lvl="0"/>
            <a:r>
              <a:rPr sz="4000"/>
              <a:t>Degree</a:t>
            </a:r>
          </a:p>
        </p:txBody>
      </p:sp>
      <p:sp>
        <p:nvSpPr>
          <p:cNvPr id="1048947" name="Text Placeholder 1048946"/>
          <p:cNvSpPr>
            <a:spLocks noGrp="1"/>
          </p:cNvSpPr>
          <p:nvPr>
            <p:ph type="body" sz="half" idx="2"/>
          </p:nvPr>
        </p:nvSpPr>
        <p:spPr>
          <a:xfrm>
            <a:off x="457200" y="3941762"/>
            <a:ext cx="8229600" cy="21891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800">
                <a:solidFill>
                  <a:schemeClr val="dk1"/>
                </a:solidFill>
              </a:defRPr>
            </a:lvl1pPr>
            <a:lvl2pPr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2400">
                <a:solidFill>
                  <a:schemeClr val="dk1"/>
                </a:solidFill>
              </a:defRPr>
            </a:lvl2pPr>
            <a:lvl3pPr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dk1"/>
                </a:solidFill>
              </a:defRPr>
            </a:lvl3pPr>
            <a:lvl4pPr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–"/>
              <a:defRPr sz="1800">
                <a:solidFill>
                  <a:schemeClr val="dk1"/>
                </a:solidFill>
              </a:defRPr>
            </a:lvl4pPr>
            <a:lvl5pPr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Blip>
                <a:blip r:embed="rId5"/>
              </a:buBlip>
              <a:defRPr sz="1800">
                <a:solidFill>
                  <a:schemeClr val="dk1"/>
                </a:solidFill>
              </a:defRPr>
            </a:lvl5pPr>
          </a:lstStyle>
          <a:p>
            <a:r>
              <a:t>Number of edges incident on a </a:t>
            </a:r>
            <a:r>
              <a:rPr lang="en-US"/>
              <a:t>vertex.</a:t>
            </a:r>
            <a:endParaRPr lang="zh-CN" altLang="en-US"/>
          </a:p>
        </p:txBody>
      </p:sp>
      <p:grpSp>
        <p:nvGrpSpPr>
          <p:cNvPr id="151" name="Group 150"/>
          <p:cNvGrpSpPr/>
          <p:nvPr/>
        </p:nvGrpSpPr>
        <p:grpSpPr>
          <a:xfrm>
            <a:off x="2819400" y="1143000"/>
            <a:ext cx="3352800" cy="2667000"/>
            <a:chOff x="576" y="736"/>
            <a:chExt cx="2112" cy="1680"/>
          </a:xfrm>
        </p:grpSpPr>
        <p:sp>
          <p:nvSpPr>
            <p:cNvPr id="1048948" name="Oval 1048947"/>
            <p:cNvSpPr/>
            <p:nvPr/>
          </p:nvSpPr>
          <p:spPr>
            <a:xfrm>
              <a:off x="672" y="97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49" name="Oval 1048948"/>
            <p:cNvSpPr/>
            <p:nvPr/>
          </p:nvSpPr>
          <p:spPr>
            <a:xfrm>
              <a:off x="672" y="174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0" name="Oval 1048949"/>
            <p:cNvSpPr/>
            <p:nvPr/>
          </p:nvSpPr>
          <p:spPr>
            <a:xfrm>
              <a:off x="1488" y="97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1" name="Oval 1048950"/>
            <p:cNvSpPr/>
            <p:nvPr/>
          </p:nvSpPr>
          <p:spPr>
            <a:xfrm>
              <a:off x="1488" y="174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2" name="Oval 1048951"/>
            <p:cNvSpPr/>
            <p:nvPr/>
          </p:nvSpPr>
          <p:spPr>
            <a:xfrm>
              <a:off x="2112" y="174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3" name="Oval 1048952"/>
            <p:cNvSpPr/>
            <p:nvPr/>
          </p:nvSpPr>
          <p:spPr>
            <a:xfrm>
              <a:off x="2112" y="97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4" name="TextBox 1048953"/>
            <p:cNvSpPr txBox="1"/>
            <p:nvPr/>
          </p:nvSpPr>
          <p:spPr>
            <a:xfrm>
              <a:off x="725" y="1024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A</a:t>
              </a:r>
            </a:p>
          </p:txBody>
        </p:sp>
        <p:sp>
          <p:nvSpPr>
            <p:cNvPr id="1048955" name="TextBox 1048954"/>
            <p:cNvSpPr txBox="1"/>
            <p:nvPr/>
          </p:nvSpPr>
          <p:spPr>
            <a:xfrm>
              <a:off x="720" y="1772"/>
              <a:ext cx="208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D</a:t>
              </a:r>
            </a:p>
          </p:txBody>
        </p:sp>
        <p:sp>
          <p:nvSpPr>
            <p:cNvPr id="1048956" name="TextBox 1048955"/>
            <p:cNvSpPr txBox="1"/>
            <p:nvPr/>
          </p:nvSpPr>
          <p:spPr>
            <a:xfrm>
              <a:off x="1536" y="1793"/>
              <a:ext cx="194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1048957" name="TextBox 1048956"/>
            <p:cNvSpPr txBox="1"/>
            <p:nvPr/>
          </p:nvSpPr>
          <p:spPr>
            <a:xfrm>
              <a:off x="2165" y="1792"/>
              <a:ext cx="194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/>
                <a:t>F</a:t>
              </a:r>
            </a:p>
          </p:txBody>
        </p:sp>
        <p:sp>
          <p:nvSpPr>
            <p:cNvPr id="1048958" name="TextBox 1048957"/>
            <p:cNvSpPr txBox="1"/>
            <p:nvPr/>
          </p:nvSpPr>
          <p:spPr>
            <a:xfrm>
              <a:off x="1548" y="1024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048959" name="TextBox 1048958"/>
            <p:cNvSpPr txBox="1"/>
            <p:nvPr/>
          </p:nvSpPr>
          <p:spPr>
            <a:xfrm>
              <a:off x="2160" y="1025"/>
              <a:ext cx="201" cy="21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rPr sz="16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048960" name="Straight Connector 1048959"/>
            <p:cNvSpPr/>
            <p:nvPr/>
          </p:nvSpPr>
          <p:spPr>
            <a:xfrm>
              <a:off x="912" y="1216"/>
              <a:ext cx="624" cy="576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61" name="Straight Connector 1048960"/>
            <p:cNvSpPr/>
            <p:nvPr/>
          </p:nvSpPr>
          <p:spPr>
            <a:xfrm>
              <a:off x="960" y="1120"/>
              <a:ext cx="528" cy="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62" name="Straight Connector 1048961"/>
            <p:cNvSpPr/>
            <p:nvPr/>
          </p:nvSpPr>
          <p:spPr>
            <a:xfrm flipV="1">
              <a:off x="1632" y="1264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63" name="Straight Connector 1048962"/>
            <p:cNvSpPr/>
            <p:nvPr/>
          </p:nvSpPr>
          <p:spPr>
            <a:xfrm flipH="1" flipV="1">
              <a:off x="2256" y="1264"/>
              <a:ext cx="0" cy="480"/>
            </a:xfrm>
            <a:prstGeom prst="line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64" name="TextBox 1048963"/>
            <p:cNvSpPr txBox="1"/>
            <p:nvPr/>
          </p:nvSpPr>
          <p:spPr>
            <a:xfrm>
              <a:off x="720" y="2080"/>
              <a:ext cx="1412" cy="2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spAutoFit/>
            </a:bodyPr>
            <a:lstStyle>
              <a:lvl1pPr marL="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1pPr>
              <a:lvl2pPr marL="4572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2pPr>
              <a:lvl3pPr marL="9144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3pPr>
              <a:lvl4pPr marL="13716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4pPr>
              <a:lvl5pPr marL="1828800" indent="0" algn="l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1800" b="0" i="0" baseline="0">
                  <a:solidFill>
                    <a:schemeClr val="dk1"/>
                  </a:solidFill>
                  <a:latin typeface="Arial" pitchFamily="34" charset="0"/>
                  <a:ea typeface="Arial" pitchFamily="34" charset="0"/>
                  <a:sym typeface="Arial" pitchFamily="34" charset="0"/>
                </a:defRPr>
              </a:lvl5pPr>
            </a:lstStyle>
            <a:p>
              <a:pPr lvl="0" latinLnBrk="1"/>
              <a:r>
                <a:t>The degree of B is 2.</a:t>
              </a:r>
            </a:p>
          </p:txBody>
        </p:sp>
        <p:sp>
          <p:nvSpPr>
            <p:cNvPr id="1048965" name="Rectangle 1048964"/>
            <p:cNvSpPr/>
            <p:nvPr/>
          </p:nvSpPr>
          <p:spPr>
            <a:xfrm>
              <a:off x="576" y="736"/>
              <a:ext cx="2112" cy="1680"/>
            </a:xfrm>
            <a:prstGeom prst="rect">
              <a:avLst/>
            </a:prstGeom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FFFFFF"/>
      </a:dk1>
      <a:lt1>
        <a:srgbClr val="000099"/>
      </a:lt1>
      <a:dk2>
        <a:srgbClr val="000080"/>
      </a:dk2>
      <a:lt2>
        <a:srgbClr val="FFFFFF"/>
      </a:lt2>
      <a:accent1>
        <a:srgbClr val="3366FF"/>
      </a:accent1>
      <a:accent2>
        <a:srgbClr val="7B46D0"/>
      </a:accent2>
      <a:accent3>
        <a:srgbClr val="000099"/>
      </a:accent3>
      <a:accent4>
        <a:srgbClr val="FFFFFF"/>
      </a:accent4>
      <a:accent5>
        <a:srgbClr val="000000"/>
      </a:accent5>
      <a:accent6>
        <a:srgbClr val="000000"/>
      </a:accent6>
      <a:hlink>
        <a:srgbClr val="86D1EC"/>
      </a:hlink>
      <a:folHlink>
        <a:srgbClr val="45C98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FFFFFF"/>
        </a:dk1>
        <a:lt1>
          <a:srgbClr val="000066"/>
        </a:lt1>
        <a:dk2>
          <a:srgbClr val="1A006C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00006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99FF"/>
        </a:hlink>
        <a:folHlink>
          <a:srgbClr val="33CCCC"/>
        </a:folHlink>
      </a:clrScheme>
    </a:extraClrScheme>
    <a:extraClrScheme>
      <a:clrScheme name="Default Color Scheme 2">
        <a:dk1>
          <a:srgbClr val="FFFFFF"/>
        </a:dk1>
        <a:lt1>
          <a:srgbClr val="000099"/>
        </a:lt1>
        <a:dk2>
          <a:srgbClr val="000080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0000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86D1EC"/>
        </a:hlink>
        <a:folHlink>
          <a:srgbClr val="45C984"/>
        </a:folHlink>
      </a:clrScheme>
    </a:extraClrScheme>
    <a:extraClrScheme>
      <a:clrScheme name="Default Color Scheme 3">
        <a:dk1>
          <a:srgbClr val="FFFFFF"/>
        </a:dk1>
        <a:lt1>
          <a:srgbClr val="4F598D"/>
        </a:lt1>
        <a:dk2>
          <a:srgbClr val="3F4873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4F598D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00"/>
        </a:hlink>
        <a:folHlink>
          <a:srgbClr val="96A4C8"/>
        </a:folHlink>
      </a:clrScheme>
    </a:extraClrScheme>
    <a:extraClrScheme>
      <a:clrScheme name="Default Color Scheme 4">
        <a:dk1>
          <a:srgbClr val="FFFFFF"/>
        </a:dk1>
        <a:lt1>
          <a:srgbClr val="008080"/>
        </a:lt1>
        <a:dk2>
          <a:srgbClr val="006E6B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00808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FFFF"/>
        </a:hlink>
        <a:folHlink>
          <a:srgbClr val="99CCFF"/>
        </a:folHlink>
      </a:clrScheme>
    </a:extraClrScheme>
    <a:extraClrScheme>
      <a:clrScheme name="Default Color Scheme 5">
        <a:dk1>
          <a:srgbClr val="FFFFFF"/>
        </a:dk1>
        <a:lt1>
          <a:srgbClr val="546434"/>
        </a:lt1>
        <a:dk2>
          <a:srgbClr val="48562C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546434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55B55E"/>
        </a:hlink>
        <a:folHlink>
          <a:srgbClr val="85B3B1"/>
        </a:folHlink>
      </a:clrScheme>
    </a:extraClrScheme>
    <a:extraClrScheme>
      <a:clrScheme name="Default Color Scheme 6">
        <a:dk1>
          <a:srgbClr val="FFFFFF"/>
        </a:dk1>
        <a:lt1>
          <a:srgbClr val="A5BDAC"/>
        </a:lt1>
        <a:dk2>
          <a:srgbClr val="96B29E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A5BDAC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DC0E7"/>
        </a:hlink>
        <a:folHlink>
          <a:srgbClr val="54CA89"/>
        </a:folHlink>
      </a:clrScheme>
    </a:extraClrScheme>
    <a:extraClrScheme>
      <a:clrScheme name="Default Color Scheme 7">
        <a:dk1>
          <a:srgbClr val="FFFFFF"/>
        </a:dk1>
        <a:lt1>
          <a:srgbClr val="CC9900"/>
        </a:lt1>
        <a:dk2>
          <a:srgbClr val="D49C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CC99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9900"/>
        </a:hlink>
        <a:folHlink>
          <a:srgbClr val="FFFF99"/>
        </a:folHlink>
      </a:clrScheme>
    </a:extraClrScheme>
    <a:extraClrScheme>
      <a:clrScheme name="Default Color Scheme 8">
        <a:dk1>
          <a:srgbClr val="FAF9E6"/>
        </a:dk1>
        <a:lt1>
          <a:srgbClr val="990000"/>
        </a:lt1>
        <a:dk2>
          <a:srgbClr val="8817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990000"/>
        </a:accent3>
        <a:accent4>
          <a:srgbClr val="FAF9E6"/>
        </a:accent4>
        <a:accent5>
          <a:srgbClr val="000000"/>
        </a:accent5>
        <a:accent6>
          <a:srgbClr val="000000"/>
        </a:accent6>
        <a:hlink>
          <a:srgbClr val="D78D15"/>
        </a:hlink>
        <a:folHlink>
          <a:srgbClr val="C6B37E"/>
        </a:folHlink>
      </a:clrScheme>
    </a:extraClrScheme>
    <a:extraClrScheme>
      <a:clrScheme name="Default Color Scheme 9">
        <a:dk1>
          <a:srgbClr val="000000"/>
        </a:dk1>
        <a:lt1>
          <a:srgbClr val="FFFFFF"/>
        </a:lt1>
        <a:dk2>
          <a:srgbClr val="DDDDDD"/>
        </a:dk2>
        <a:lt2>
          <a:srgbClr val="000000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5B00B6"/>
        </a:hlink>
        <a:folHlink>
          <a:srgbClr val="34988E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000099"/>
    </a:lt1>
    <a:dk2>
      <a:srgbClr val="000080"/>
    </a:dk2>
    <a:lt2>
      <a:srgbClr val="FFFFFF"/>
    </a:lt2>
    <a:accent1>
      <a:srgbClr val="3366FF"/>
    </a:accent1>
    <a:accent2>
      <a:srgbClr val="7B46D0"/>
    </a:accent2>
    <a:accent3>
      <a:srgbClr val="000099"/>
    </a:accent3>
    <a:accent4>
      <a:srgbClr val="FFFFFF"/>
    </a:accent4>
    <a:accent5>
      <a:srgbClr val="000000"/>
    </a:accent5>
    <a:accent6>
      <a:srgbClr val="000000"/>
    </a:accent6>
    <a:hlink>
      <a:srgbClr val="86D1EC"/>
    </a:hlink>
    <a:folHlink>
      <a:srgbClr val="45C98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</Words>
  <PresentationFormat>On-screen Show (4:3)</PresentationFormat>
  <Paragraphs>184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主题</vt:lpstr>
      <vt:lpstr>Introduction to  Graph Theory</vt:lpstr>
      <vt:lpstr>Graph Theory - History</vt:lpstr>
      <vt:lpstr>Famous problems</vt:lpstr>
      <vt:lpstr>Basics</vt:lpstr>
      <vt:lpstr>What is a Graph?</vt:lpstr>
      <vt:lpstr>Definition: Graph</vt:lpstr>
      <vt:lpstr>Definitions</vt:lpstr>
      <vt:lpstr>Example</vt:lpstr>
      <vt:lpstr>Degree</vt:lpstr>
      <vt:lpstr>Simple Graphs </vt:lpstr>
      <vt:lpstr>Complete Graph</vt:lpstr>
      <vt:lpstr>Bipartite graph</vt:lpstr>
      <vt:lpstr>Complete Bipartite Graph</vt:lpstr>
      <vt:lpstr>Connectivity</vt:lpstr>
      <vt:lpstr>Cycle</vt:lpstr>
      <vt:lpstr>Path</vt:lpstr>
      <vt:lpstr>Planar Graph</vt:lpstr>
      <vt:lpstr>Tree</vt:lpstr>
      <vt:lpstr>A weighted graph</vt:lpstr>
      <vt:lpstr>Dual Graph</vt:lpstr>
      <vt:lpstr>Directed Graph (digraph)</vt:lpstr>
      <vt:lpstr>Degree (Directed Graphs)</vt:lpstr>
      <vt:lpstr>Degree: Simple Facts</vt:lpstr>
      <vt:lpstr>Subgraph</vt:lpstr>
      <vt:lpstr>Isomorphism</vt:lpstr>
      <vt:lpstr>Isomorphism</vt:lpstr>
      <vt:lpstr>Isomorphism Problem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Graph Theory</dc:title>
  <dc:creator>Mushfiqur Rouf</dc:creator>
  <cp:lastModifiedBy>MathsDept</cp:lastModifiedBy>
  <cp:revision>1</cp:revision>
  <dcterms:created xsi:type="dcterms:W3CDTF">2006-04-12T16:35:38Z</dcterms:created>
  <dcterms:modified xsi:type="dcterms:W3CDTF">2018-07-04T05:36:30Z</dcterms:modified>
</cp:coreProperties>
</file>